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4"/>
  </p:sldMasterIdLst>
  <p:notesMasterIdLst>
    <p:notesMasterId r:id="rId32"/>
  </p:notesMasterIdLst>
  <p:handoutMasterIdLst>
    <p:handoutMasterId r:id="rId33"/>
  </p:handoutMasterIdLst>
  <p:sldIdLst>
    <p:sldId id="2076137559" r:id="rId5"/>
    <p:sldId id="1863" r:id="rId6"/>
    <p:sldId id="2076137550" r:id="rId7"/>
    <p:sldId id="1867" r:id="rId8"/>
    <p:sldId id="1865" r:id="rId9"/>
    <p:sldId id="1862" r:id="rId10"/>
    <p:sldId id="2100" r:id="rId11"/>
    <p:sldId id="2074" r:id="rId12"/>
    <p:sldId id="2073" r:id="rId13"/>
    <p:sldId id="2101" r:id="rId14"/>
    <p:sldId id="1869" r:id="rId15"/>
    <p:sldId id="1877" r:id="rId16"/>
    <p:sldId id="257" r:id="rId17"/>
    <p:sldId id="1879" r:id="rId18"/>
    <p:sldId id="263" r:id="rId19"/>
    <p:sldId id="2076137554" r:id="rId20"/>
    <p:sldId id="1870" r:id="rId21"/>
    <p:sldId id="1658" r:id="rId22"/>
    <p:sldId id="2103" r:id="rId23"/>
    <p:sldId id="2076137546" r:id="rId24"/>
    <p:sldId id="1660" r:id="rId25"/>
    <p:sldId id="1866" r:id="rId26"/>
    <p:sldId id="1880" r:id="rId27"/>
    <p:sldId id="9790" r:id="rId28"/>
    <p:sldId id="431" r:id="rId29"/>
    <p:sldId id="2076137556" r:id="rId30"/>
    <p:sldId id="207613755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Kaspersky Sans" panose="020B0604020202020204" charset="0"/>
      <p:regular r:id="rId38"/>
      <p:bold r:id="rId39"/>
    </p:embeddedFont>
    <p:embeddedFont>
      <p:font typeface="Kaspersky Sans Light" panose="020B0604020202020204" charset="0"/>
      <p:regular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ru-RU"/>
    </a:defPPr>
    <a:lvl1pPr marL="0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5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0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55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1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26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11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96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81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C02CB5-7680-4581-8025-4086A523E9D2}">
          <p14:sldIdLst/>
        </p14:section>
        <p14:section name="Microsoft and ATT&amp;CK" id="{E1C8FB21-FF75-44A0-8090-B2FB240B014B}">
          <p14:sldIdLst>
            <p14:sldId id="2076137559"/>
            <p14:sldId id="1863"/>
            <p14:sldId id="2076137550"/>
            <p14:sldId id="1867"/>
            <p14:sldId id="1865"/>
            <p14:sldId id="1862"/>
            <p14:sldId id="2100"/>
            <p14:sldId id="2074"/>
            <p14:sldId id="2073"/>
            <p14:sldId id="2101"/>
            <p14:sldId id="1869"/>
            <p14:sldId id="1877"/>
            <p14:sldId id="257"/>
            <p14:sldId id="1879"/>
            <p14:sldId id="263"/>
            <p14:sldId id="2076137554"/>
            <p14:sldId id="1870"/>
            <p14:sldId id="1658"/>
            <p14:sldId id="2103"/>
            <p14:sldId id="2076137546"/>
            <p14:sldId id="1660"/>
            <p14:sldId id="1866"/>
            <p14:sldId id="1880"/>
            <p14:sldId id="9790"/>
            <p14:sldId id="431"/>
            <p14:sldId id="2076137556"/>
            <p14:sldId id="20761375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7">
          <p15:clr>
            <a:srgbClr val="A4A3A4"/>
          </p15:clr>
        </p15:guide>
        <p15:guide id="2" orient="horz" pos="3003">
          <p15:clr>
            <a:srgbClr val="A4A3A4"/>
          </p15:clr>
        </p15:guide>
        <p15:guide id="3" orient="horz" pos="713">
          <p15:clr>
            <a:srgbClr val="A4A3A4"/>
          </p15:clr>
        </p15:guide>
        <p15:guide id="4" orient="horz" pos="62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pos="226">
          <p15:clr>
            <a:srgbClr val="A4A3A4"/>
          </p15:clr>
        </p15:guide>
        <p15:guide id="7" pos="5534">
          <p15:clr>
            <a:srgbClr val="A4A3A4"/>
          </p15:clr>
        </p15:guide>
        <p15:guide id="8" pos="2812">
          <p15:clr>
            <a:srgbClr val="A4A3A4"/>
          </p15:clr>
        </p15:guide>
        <p15:guide id="9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a Antova" initials="AA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DE5"/>
    <a:srgbClr val="29DEE0"/>
    <a:srgbClr val="000000"/>
    <a:srgbClr val="080808"/>
    <a:srgbClr val="111111"/>
    <a:srgbClr val="45484D"/>
    <a:srgbClr val="00695D"/>
    <a:srgbClr val="027A7A"/>
    <a:srgbClr val="258D86"/>
    <a:srgbClr val="65A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9" autoAdjust="0"/>
    <p:restoredTop sz="93741" autoAdjust="0"/>
  </p:normalViewPr>
  <p:slideViewPr>
    <p:cSldViewPr snapToObjects="1" showGuides="1">
      <p:cViewPr>
        <p:scale>
          <a:sx n="75" d="100"/>
          <a:sy n="75" d="100"/>
        </p:scale>
        <p:origin x="1348" y="964"/>
      </p:cViewPr>
      <p:guideLst>
        <p:guide orient="horz" pos="237"/>
        <p:guide orient="horz" pos="3003"/>
        <p:guide orient="horz" pos="713"/>
        <p:guide orient="horz" pos="623"/>
        <p:guide orient="horz" pos="2913"/>
        <p:guide pos="226"/>
        <p:guide pos="5534"/>
        <p:guide pos="2812"/>
        <p:guide pos="29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2764" y="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35E012-6C93-4181-9CCB-649FB9A896A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E7E4D76D-B016-4FC4-BE0A-7A795652ADB5}">
      <dgm:prSet phldrT="[Text]"/>
      <dgm:spPr>
        <a:xfrm>
          <a:off x="2513" y="155931"/>
          <a:ext cx="2236592" cy="89463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gm:t>
    </dgm:pt>
    <dgm:pt modelId="{E03AD9C7-CCF1-45AB-91F4-94F1F81A5430}" type="parTrans" cxnId="{4E6E7647-2C63-4C4D-AE12-1BB1EA3AE28E}">
      <dgm:prSet/>
      <dgm:spPr/>
      <dgm:t>
        <a:bodyPr/>
        <a:lstStyle/>
        <a:p>
          <a:endParaRPr lang="en-US"/>
        </a:p>
      </dgm:t>
    </dgm:pt>
    <dgm:pt modelId="{BECFC93B-A68F-4B4A-8AEA-F95BF76F8AA4}" type="sibTrans" cxnId="{4E6E7647-2C63-4C4D-AE12-1BB1EA3AE28E}">
      <dgm:prSet/>
      <dgm:spPr/>
      <dgm:t>
        <a:bodyPr/>
        <a:lstStyle/>
        <a:p>
          <a:endParaRPr lang="en-US"/>
        </a:p>
      </dgm:t>
    </dgm:pt>
    <dgm:pt modelId="{9E0BD3AC-C880-4096-A427-0439C7F4A454}">
      <dgm:prSet phldrT="[Text]"/>
      <dgm:spPr>
        <a:xfrm>
          <a:off x="2015445" y="155931"/>
          <a:ext cx="2236592" cy="89463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gm:t>
    </dgm:pt>
    <dgm:pt modelId="{125CCC4F-8B59-4E21-BA6F-941731719907}" type="parTrans" cxnId="{BBC3B084-44A7-4192-9098-E82EAF134F57}">
      <dgm:prSet/>
      <dgm:spPr/>
      <dgm:t>
        <a:bodyPr/>
        <a:lstStyle/>
        <a:p>
          <a:endParaRPr lang="en-US"/>
        </a:p>
      </dgm:t>
    </dgm:pt>
    <dgm:pt modelId="{844313C6-DB25-4188-B2C3-FDEA915932AB}" type="sibTrans" cxnId="{BBC3B084-44A7-4192-9098-E82EAF134F57}">
      <dgm:prSet/>
      <dgm:spPr/>
      <dgm:t>
        <a:bodyPr/>
        <a:lstStyle/>
        <a:p>
          <a:endParaRPr lang="en-US"/>
        </a:p>
      </dgm:t>
    </dgm:pt>
    <dgm:pt modelId="{429DD64B-1455-4748-A8E6-44CBD147C038}">
      <dgm:prSet phldrT="[Text]"/>
      <dgm:spPr>
        <a:xfrm>
          <a:off x="4028378" y="155931"/>
          <a:ext cx="2236592" cy="89463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gm:t>
    </dgm:pt>
    <dgm:pt modelId="{54634128-9913-4FC5-A24D-A7CD85DE5C08}" type="parTrans" cxnId="{53F9B99A-7DD0-4ECD-8328-5A3CAF728BEB}">
      <dgm:prSet/>
      <dgm:spPr/>
      <dgm:t>
        <a:bodyPr/>
        <a:lstStyle/>
        <a:p>
          <a:endParaRPr lang="en-US"/>
        </a:p>
      </dgm:t>
    </dgm:pt>
    <dgm:pt modelId="{1BC2C323-5EA1-4ACB-A07F-EF17E618FAE3}" type="sibTrans" cxnId="{53F9B99A-7DD0-4ECD-8328-5A3CAF728BEB}">
      <dgm:prSet/>
      <dgm:spPr/>
      <dgm:t>
        <a:bodyPr/>
        <a:lstStyle/>
        <a:p>
          <a:endParaRPr lang="en-US"/>
        </a:p>
      </dgm:t>
    </dgm:pt>
    <dgm:pt modelId="{A11ADD96-1D27-4EC8-9D66-BC7A6CB17E77}">
      <dgm:prSet phldrT="[Text]"/>
      <dgm:spPr>
        <a:xfrm>
          <a:off x="6041311" y="155931"/>
          <a:ext cx="2236592" cy="89463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gm:t>
    </dgm:pt>
    <dgm:pt modelId="{D96B8F89-3C10-401E-9A76-CB3FF8B22149}" type="parTrans" cxnId="{77ABEDE3-00EB-401A-A1C2-6A72045DD1E7}">
      <dgm:prSet/>
      <dgm:spPr/>
      <dgm:t>
        <a:bodyPr/>
        <a:lstStyle/>
        <a:p>
          <a:endParaRPr lang="en-US"/>
        </a:p>
      </dgm:t>
    </dgm:pt>
    <dgm:pt modelId="{952C6D4F-92CB-4CC1-A1A8-441AAEDAA20E}" type="sibTrans" cxnId="{77ABEDE3-00EB-401A-A1C2-6A72045DD1E7}">
      <dgm:prSet/>
      <dgm:spPr/>
      <dgm:t>
        <a:bodyPr/>
        <a:lstStyle/>
        <a:p>
          <a:endParaRPr lang="en-US"/>
        </a:p>
      </dgm:t>
    </dgm:pt>
    <dgm:pt modelId="{BB88BF30-8B97-4E80-8E29-340AD47A3C8D}">
      <dgm:prSet phldrT="[Text]"/>
      <dgm:spPr>
        <a:xfrm>
          <a:off x="8054244" y="155931"/>
          <a:ext cx="2236592" cy="89463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gm:t>
    </dgm:pt>
    <dgm:pt modelId="{2D7C06A7-9859-40B0-9165-1CF69A92CF64}" type="parTrans" cxnId="{29D7C9FD-8CA5-493E-B3A7-77FAC7869313}">
      <dgm:prSet/>
      <dgm:spPr/>
      <dgm:t>
        <a:bodyPr/>
        <a:lstStyle/>
        <a:p>
          <a:endParaRPr lang="en-US"/>
        </a:p>
      </dgm:t>
    </dgm:pt>
    <dgm:pt modelId="{1CCFE6AA-81D4-4851-A4BE-55DD91BBEC40}" type="sibTrans" cxnId="{29D7C9FD-8CA5-493E-B3A7-77FAC7869313}">
      <dgm:prSet/>
      <dgm:spPr/>
      <dgm:t>
        <a:bodyPr/>
        <a:lstStyle/>
        <a:p>
          <a:endParaRPr lang="en-US"/>
        </a:p>
      </dgm:t>
    </dgm:pt>
    <dgm:pt modelId="{3C7CDD44-1B86-4BCB-BC8C-6629473D6A0D}" type="pres">
      <dgm:prSet presAssocID="{8835E012-6C93-4181-9CCB-649FB9A896A9}" presName="Name0" presStyleCnt="0">
        <dgm:presLayoutVars>
          <dgm:dir/>
          <dgm:animLvl val="lvl"/>
          <dgm:resizeHandles val="exact"/>
        </dgm:presLayoutVars>
      </dgm:prSet>
      <dgm:spPr/>
    </dgm:pt>
    <dgm:pt modelId="{8FAFD7C3-4A38-4714-8170-85F7BBA22E54}" type="pres">
      <dgm:prSet presAssocID="{E7E4D76D-B016-4FC4-BE0A-7A795652ADB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EAF73C-B8EC-4816-90B8-CC5360C5DB13}" type="pres">
      <dgm:prSet presAssocID="{BECFC93B-A68F-4B4A-8AEA-F95BF76F8AA4}" presName="parTxOnlySpace" presStyleCnt="0"/>
      <dgm:spPr/>
    </dgm:pt>
    <dgm:pt modelId="{EDB28896-6518-44D5-AD14-2CD7BFA63955}" type="pres">
      <dgm:prSet presAssocID="{9E0BD3AC-C880-4096-A427-0439C7F4A45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91753D-F243-4109-84BA-DFFC9B49134E}" type="pres">
      <dgm:prSet presAssocID="{844313C6-DB25-4188-B2C3-FDEA915932AB}" presName="parTxOnlySpace" presStyleCnt="0"/>
      <dgm:spPr/>
    </dgm:pt>
    <dgm:pt modelId="{BC0DA4D1-C0F3-4D4C-9A06-B14D43531636}" type="pres">
      <dgm:prSet presAssocID="{429DD64B-1455-4748-A8E6-44CBD147C0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E53DF5B-AE54-496E-93EF-B59E67A6E87F}" type="pres">
      <dgm:prSet presAssocID="{1BC2C323-5EA1-4ACB-A07F-EF17E618FAE3}" presName="parTxOnlySpace" presStyleCnt="0"/>
      <dgm:spPr/>
    </dgm:pt>
    <dgm:pt modelId="{2DA9B744-CD19-4CCE-B284-E70E701EB66C}" type="pres">
      <dgm:prSet presAssocID="{A11ADD96-1D27-4EC8-9D66-BC7A6CB17E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3C44D75-102A-4AFC-9FF8-7EF2CD99AFA3}" type="pres">
      <dgm:prSet presAssocID="{952C6D4F-92CB-4CC1-A1A8-441AAEDAA20E}" presName="parTxOnlySpace" presStyleCnt="0"/>
      <dgm:spPr/>
    </dgm:pt>
    <dgm:pt modelId="{68D18D11-C6C2-44E0-84BE-37C1C1FA3AFE}" type="pres">
      <dgm:prSet presAssocID="{BB88BF30-8B97-4E80-8E29-340AD47A3C8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BFD22-782C-4C1E-9060-EEE95CE66CD6}" type="presOf" srcId="{A11ADD96-1D27-4EC8-9D66-BC7A6CB17E77}" destId="{2DA9B744-CD19-4CCE-B284-E70E701EB66C}" srcOrd="0" destOrd="0" presId="urn:microsoft.com/office/officeart/2005/8/layout/chevron1"/>
    <dgm:cxn modelId="{A10A6626-B1E5-4007-B298-90E73ACBE42B}" type="presOf" srcId="{429DD64B-1455-4748-A8E6-44CBD147C038}" destId="{BC0DA4D1-C0F3-4D4C-9A06-B14D43531636}" srcOrd="0" destOrd="0" presId="urn:microsoft.com/office/officeart/2005/8/layout/chevron1"/>
    <dgm:cxn modelId="{4E6E7647-2C63-4C4D-AE12-1BB1EA3AE28E}" srcId="{8835E012-6C93-4181-9CCB-649FB9A896A9}" destId="{E7E4D76D-B016-4FC4-BE0A-7A795652ADB5}" srcOrd="0" destOrd="0" parTransId="{E03AD9C7-CCF1-45AB-91F4-94F1F81A5430}" sibTransId="{BECFC93B-A68F-4B4A-8AEA-F95BF76F8AA4}"/>
    <dgm:cxn modelId="{A2BC3950-C2CC-4A59-A1A4-C862D2E43954}" type="presOf" srcId="{9E0BD3AC-C880-4096-A427-0439C7F4A454}" destId="{EDB28896-6518-44D5-AD14-2CD7BFA63955}" srcOrd="0" destOrd="0" presId="urn:microsoft.com/office/officeart/2005/8/layout/chevron1"/>
    <dgm:cxn modelId="{2E2F8559-0518-4476-A49E-90A2C22B94E4}" type="presOf" srcId="{8835E012-6C93-4181-9CCB-649FB9A896A9}" destId="{3C7CDD44-1B86-4BCB-BC8C-6629473D6A0D}" srcOrd="0" destOrd="0" presId="urn:microsoft.com/office/officeart/2005/8/layout/chevron1"/>
    <dgm:cxn modelId="{BBC3B084-44A7-4192-9098-E82EAF134F57}" srcId="{8835E012-6C93-4181-9CCB-649FB9A896A9}" destId="{9E0BD3AC-C880-4096-A427-0439C7F4A454}" srcOrd="1" destOrd="0" parTransId="{125CCC4F-8B59-4E21-BA6F-941731719907}" sibTransId="{844313C6-DB25-4188-B2C3-FDEA915932AB}"/>
    <dgm:cxn modelId="{53F9B99A-7DD0-4ECD-8328-5A3CAF728BEB}" srcId="{8835E012-6C93-4181-9CCB-649FB9A896A9}" destId="{429DD64B-1455-4748-A8E6-44CBD147C038}" srcOrd="2" destOrd="0" parTransId="{54634128-9913-4FC5-A24D-A7CD85DE5C08}" sibTransId="{1BC2C323-5EA1-4ACB-A07F-EF17E618FAE3}"/>
    <dgm:cxn modelId="{63B7AE9F-FF34-44D0-B4C5-03894F256097}" type="presOf" srcId="{E7E4D76D-B016-4FC4-BE0A-7A795652ADB5}" destId="{8FAFD7C3-4A38-4714-8170-85F7BBA22E54}" srcOrd="0" destOrd="0" presId="urn:microsoft.com/office/officeart/2005/8/layout/chevron1"/>
    <dgm:cxn modelId="{CAE2B0A1-A8F9-4C0A-B113-C3C452D83F97}" type="presOf" srcId="{BB88BF30-8B97-4E80-8E29-340AD47A3C8D}" destId="{68D18D11-C6C2-44E0-84BE-37C1C1FA3AFE}" srcOrd="0" destOrd="0" presId="urn:microsoft.com/office/officeart/2005/8/layout/chevron1"/>
    <dgm:cxn modelId="{77ABEDE3-00EB-401A-A1C2-6A72045DD1E7}" srcId="{8835E012-6C93-4181-9CCB-649FB9A896A9}" destId="{A11ADD96-1D27-4EC8-9D66-BC7A6CB17E77}" srcOrd="3" destOrd="0" parTransId="{D96B8F89-3C10-401E-9A76-CB3FF8B22149}" sibTransId="{952C6D4F-92CB-4CC1-A1A8-441AAEDAA20E}"/>
    <dgm:cxn modelId="{29D7C9FD-8CA5-493E-B3A7-77FAC7869313}" srcId="{8835E012-6C93-4181-9CCB-649FB9A896A9}" destId="{BB88BF30-8B97-4E80-8E29-340AD47A3C8D}" srcOrd="4" destOrd="0" parTransId="{2D7C06A7-9859-40B0-9165-1CF69A92CF64}" sibTransId="{1CCFE6AA-81D4-4851-A4BE-55DD91BBEC40}"/>
    <dgm:cxn modelId="{299F2CC2-D9BE-4EFC-92DA-09561546C198}" type="presParOf" srcId="{3C7CDD44-1B86-4BCB-BC8C-6629473D6A0D}" destId="{8FAFD7C3-4A38-4714-8170-85F7BBA22E54}" srcOrd="0" destOrd="0" presId="urn:microsoft.com/office/officeart/2005/8/layout/chevron1"/>
    <dgm:cxn modelId="{15966A29-FD81-4E5A-962C-326367C7812D}" type="presParOf" srcId="{3C7CDD44-1B86-4BCB-BC8C-6629473D6A0D}" destId="{C8EAF73C-B8EC-4816-90B8-CC5360C5DB13}" srcOrd="1" destOrd="0" presId="urn:microsoft.com/office/officeart/2005/8/layout/chevron1"/>
    <dgm:cxn modelId="{58AE2693-8D44-49EB-BC5B-D94B47153DFD}" type="presParOf" srcId="{3C7CDD44-1B86-4BCB-BC8C-6629473D6A0D}" destId="{EDB28896-6518-44D5-AD14-2CD7BFA63955}" srcOrd="2" destOrd="0" presId="urn:microsoft.com/office/officeart/2005/8/layout/chevron1"/>
    <dgm:cxn modelId="{676C8DFE-1536-4132-92C0-AA213D5B9454}" type="presParOf" srcId="{3C7CDD44-1B86-4BCB-BC8C-6629473D6A0D}" destId="{5791753D-F243-4109-84BA-DFFC9B49134E}" srcOrd="3" destOrd="0" presId="urn:microsoft.com/office/officeart/2005/8/layout/chevron1"/>
    <dgm:cxn modelId="{35D722BC-6224-4972-BCE9-472A4A1F16E7}" type="presParOf" srcId="{3C7CDD44-1B86-4BCB-BC8C-6629473D6A0D}" destId="{BC0DA4D1-C0F3-4D4C-9A06-B14D43531636}" srcOrd="4" destOrd="0" presId="urn:microsoft.com/office/officeart/2005/8/layout/chevron1"/>
    <dgm:cxn modelId="{979140E4-8B16-487F-B211-74799BD11D1D}" type="presParOf" srcId="{3C7CDD44-1B86-4BCB-BC8C-6629473D6A0D}" destId="{3E53DF5B-AE54-496E-93EF-B59E67A6E87F}" srcOrd="5" destOrd="0" presId="urn:microsoft.com/office/officeart/2005/8/layout/chevron1"/>
    <dgm:cxn modelId="{150A52CF-B72F-4E4F-BD3E-86E0129EDB4A}" type="presParOf" srcId="{3C7CDD44-1B86-4BCB-BC8C-6629473D6A0D}" destId="{2DA9B744-CD19-4CCE-B284-E70E701EB66C}" srcOrd="6" destOrd="0" presId="urn:microsoft.com/office/officeart/2005/8/layout/chevron1"/>
    <dgm:cxn modelId="{D563D21F-44C5-4B8F-9A87-6DFFB17ED26C}" type="presParOf" srcId="{3C7CDD44-1B86-4BCB-BC8C-6629473D6A0D}" destId="{13C44D75-102A-4AFC-9FF8-7EF2CD99AFA3}" srcOrd="7" destOrd="0" presId="urn:microsoft.com/office/officeart/2005/8/layout/chevron1"/>
    <dgm:cxn modelId="{68E3EBF6-DFE0-49F3-9778-D3D47AD893BE}" type="presParOf" srcId="{3C7CDD44-1B86-4BCB-BC8C-6629473D6A0D}" destId="{68D18D11-C6C2-44E0-84BE-37C1C1FA3A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D7C3-4A38-4714-8170-85F7BBA22E54}">
      <dsp:nvSpPr>
        <dsp:cNvPr id="0" name=""/>
        <dsp:cNvSpPr/>
      </dsp:nvSpPr>
      <dsp:spPr>
        <a:xfrm>
          <a:off x="1884" y="116931"/>
          <a:ext cx="1677206" cy="670882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sp:txBody>
      <dsp:txXfrm>
        <a:off x="337325" y="116931"/>
        <a:ext cx="1006324" cy="670882"/>
      </dsp:txXfrm>
    </dsp:sp>
    <dsp:sp modelId="{EDB28896-6518-44D5-AD14-2CD7BFA63955}">
      <dsp:nvSpPr>
        <dsp:cNvPr id="0" name=""/>
        <dsp:cNvSpPr/>
      </dsp:nvSpPr>
      <dsp:spPr>
        <a:xfrm>
          <a:off x="1511370" y="116931"/>
          <a:ext cx="1677206" cy="670882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sp:txBody>
      <dsp:txXfrm>
        <a:off x="1846811" y="116931"/>
        <a:ext cx="1006324" cy="670882"/>
      </dsp:txXfrm>
    </dsp:sp>
    <dsp:sp modelId="{BC0DA4D1-C0F3-4D4C-9A06-B14D43531636}">
      <dsp:nvSpPr>
        <dsp:cNvPr id="0" name=""/>
        <dsp:cNvSpPr/>
      </dsp:nvSpPr>
      <dsp:spPr>
        <a:xfrm>
          <a:off x="3020855" y="116931"/>
          <a:ext cx="1677206" cy="670882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sp:txBody>
      <dsp:txXfrm>
        <a:off x="3356296" y="116931"/>
        <a:ext cx="1006324" cy="670882"/>
      </dsp:txXfrm>
    </dsp:sp>
    <dsp:sp modelId="{2DA9B744-CD19-4CCE-B284-E70E701EB66C}">
      <dsp:nvSpPr>
        <dsp:cNvPr id="0" name=""/>
        <dsp:cNvSpPr/>
      </dsp:nvSpPr>
      <dsp:spPr>
        <a:xfrm>
          <a:off x="4530341" y="116931"/>
          <a:ext cx="1677206" cy="670882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sp:txBody>
      <dsp:txXfrm>
        <a:off x="4865782" y="116931"/>
        <a:ext cx="1006324" cy="670882"/>
      </dsp:txXfrm>
    </dsp:sp>
    <dsp:sp modelId="{68D18D11-C6C2-44E0-84BE-37C1C1FA3AFE}">
      <dsp:nvSpPr>
        <dsp:cNvPr id="0" name=""/>
        <dsp:cNvSpPr/>
      </dsp:nvSpPr>
      <dsp:spPr>
        <a:xfrm>
          <a:off x="6039827" y="116931"/>
          <a:ext cx="1677206" cy="670882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sp:txBody>
      <dsp:txXfrm>
        <a:off x="6375268" y="116931"/>
        <a:ext cx="1006324" cy="670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Kaspersky Sans Light" pitchFamily="34" charset="-5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2038-4C9F-4EE5-8DF4-5F677BB3043E}" type="datetimeFigureOut">
              <a:rPr lang="ru-RU" smtClean="0">
                <a:latin typeface="Kaspersky Sans Light" pitchFamily="34" charset="-52"/>
              </a:rPr>
              <a:pPr/>
              <a:t>08.10.2020</a:t>
            </a:fld>
            <a:endParaRPr lang="ru-RU" dirty="0">
              <a:latin typeface="Kaspersky Sans Light" pitchFamily="34" charset="-5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Kaspersky Sans Light" pitchFamily="34" charset="-5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ED2B-390F-40E5-9EFD-2531C025A2F6}" type="slidenum">
              <a:rPr lang="ru-RU" smtClean="0">
                <a:latin typeface="Kaspersky Sans Light" pitchFamily="34" charset="-52"/>
              </a:rPr>
              <a:pPr/>
              <a:t>‹#›</a:t>
            </a:fld>
            <a:endParaRPr lang="ru-RU" dirty="0">
              <a:latin typeface="Kaspersky Sans Light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66679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aspersky Sans Light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aspersky Sans Light" pitchFamily="34" charset="-52"/>
              </a:defRPr>
            </a:lvl1pPr>
          </a:lstStyle>
          <a:p>
            <a:fld id="{416DF00E-BD98-4EFE-81A4-2D9C0739E2F3}" type="datetimeFigureOut">
              <a:rPr lang="ru-RU" smtClean="0"/>
              <a:pPr/>
              <a:t>08.10.2020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aspersky Sans Light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aspersky Sans Light" pitchFamily="34" charset="-52"/>
              </a:defRPr>
            </a:lvl1pPr>
          </a:lstStyle>
          <a:p>
            <a:fld id="{83FDD216-B18C-4F7A-91C3-E6C7F0FB227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309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61105" rtl="0" eaLnBrk="1" latinLnBrk="0" hangingPunct="1">
      <a:defRPr sz="1500" kern="1200">
        <a:solidFill>
          <a:schemeClr val="tx1"/>
        </a:solidFill>
        <a:latin typeface="Kaspersky Sans Light" pitchFamily="34" charset="-52"/>
        <a:ea typeface="+mn-ea"/>
        <a:cs typeface="+mn-cs"/>
      </a:defRPr>
    </a:lvl1pPr>
    <a:lvl2pPr marL="580553" algn="l" defTabSz="1161105" rtl="0" eaLnBrk="1" latinLnBrk="0" hangingPunct="1">
      <a:defRPr sz="1500" kern="1200">
        <a:solidFill>
          <a:schemeClr val="tx1"/>
        </a:solidFill>
        <a:latin typeface="Kaspersky Sans Light" pitchFamily="34" charset="-52"/>
        <a:ea typeface="+mn-ea"/>
        <a:cs typeface="+mn-cs"/>
      </a:defRPr>
    </a:lvl2pPr>
    <a:lvl3pPr marL="1161105" algn="l" defTabSz="1161105" rtl="0" eaLnBrk="1" latinLnBrk="0" hangingPunct="1">
      <a:defRPr sz="1500" kern="1200">
        <a:solidFill>
          <a:schemeClr val="tx1"/>
        </a:solidFill>
        <a:latin typeface="Kaspersky Sans Light" pitchFamily="34" charset="-52"/>
        <a:ea typeface="+mn-ea"/>
        <a:cs typeface="+mn-cs"/>
      </a:defRPr>
    </a:lvl3pPr>
    <a:lvl4pPr marL="1741658" algn="l" defTabSz="1161105" rtl="0" eaLnBrk="1" latinLnBrk="0" hangingPunct="1">
      <a:defRPr sz="1500" kern="1200">
        <a:solidFill>
          <a:schemeClr val="tx1"/>
        </a:solidFill>
        <a:latin typeface="Kaspersky Sans Light" pitchFamily="34" charset="-52"/>
        <a:ea typeface="+mn-ea"/>
        <a:cs typeface="+mn-cs"/>
      </a:defRPr>
    </a:lvl4pPr>
    <a:lvl5pPr marL="2322210" algn="l" defTabSz="1161105" rtl="0" eaLnBrk="1" latinLnBrk="0" hangingPunct="1">
      <a:defRPr sz="1500" kern="1200">
        <a:solidFill>
          <a:schemeClr val="tx1"/>
        </a:solidFill>
        <a:latin typeface="Kaspersky Sans Light" pitchFamily="34" charset="-52"/>
        <a:ea typeface="+mn-ea"/>
        <a:cs typeface="+mn-cs"/>
      </a:defRPr>
    </a:lvl5pPr>
    <a:lvl6pPr marL="2902763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83315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63868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44420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10/8/2020 12:34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10/8/2020 12:34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3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10/8/2020 12:34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8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358775" y="1131888"/>
            <a:ext cx="8426450" cy="68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>
            <a:noAutofit/>
          </a:bodyPr>
          <a:lstStyle/>
          <a:p>
            <a:pPr algn="ctr"/>
            <a:endParaRPr lang="ru-RU" dirty="0">
              <a:latin typeface="Kaspersky Sans Light" pitchFamily="34" charset="-52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1383618"/>
            <a:ext cx="8426450" cy="298833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b="0" i="0" cap="none" baseline="0">
                <a:solidFill>
                  <a:schemeClr val="bg1"/>
                </a:solidFill>
                <a:latin typeface="Kaspersky Sans" panose="020B05030501010401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spcBef>
                <a:spcPts val="5000"/>
              </a:spcBef>
              <a:buFont typeface="Arial" panose="020B0604020202020204" pitchFamily="34" charset="0"/>
              <a:buChar char="—"/>
              <a:defRPr sz="1600">
                <a:solidFill>
                  <a:schemeClr val="bg1"/>
                </a:solidFill>
              </a:defRPr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Headline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622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bject with two text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56400" y="1131888"/>
            <a:ext cx="8426450" cy="3276066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/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b="0" i="0">
                <a:latin typeface="Kaspersky Sans" panose="020B0503050101040103" pitchFamily="34" charset="0"/>
              </a:defRPr>
            </a:lvl2pPr>
            <a:lvl3pPr marL="227785" indent="0">
              <a:spcBef>
                <a:spcPts val="300"/>
              </a:spcBef>
              <a:spcAft>
                <a:spcPts val="300"/>
              </a:spcAft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13200"/>
            <a:ext cx="8428824" cy="676800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56400" y="1131888"/>
            <a:ext cx="4140551" cy="1144761"/>
          </a:xfr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lang="en-US" sz="1400" dirty="0" smtClean="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1800" b="0" i="0" dirty="0" smtClean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6400" y="3263193"/>
            <a:ext cx="4140550" cy="1144761"/>
          </a:xfrm>
        </p:spPr>
        <p:txBody>
          <a:bodyPr vert="horz" wrap="square" lIns="0" tIns="0" rIns="0" bIns="0" rtlCol="0" anchor="b" anchorCtr="0">
            <a:noAutofit/>
          </a:bodyPr>
          <a:lstStyle>
            <a:lvl1pPr marL="0" indent="0">
              <a:buFontTx/>
              <a:buNone/>
              <a:defRPr lang="en-US" sz="1000" dirty="0" smtClean="0">
                <a:solidFill>
                  <a:schemeClr val="bg1"/>
                </a:solidFill>
                <a:latin typeface="Kaspersky Sans Light" pitchFamily="34" charset="-52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diagram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3727"/>
            <a:ext cx="8426450" cy="670523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59467" y="1131888"/>
            <a:ext cx="4104583" cy="15923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22"/>
          </p:nvPr>
        </p:nvSpPr>
        <p:spPr>
          <a:xfrm>
            <a:off x="359467" y="2823778"/>
            <a:ext cx="4104583" cy="15923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679950" y="1131888"/>
            <a:ext cx="4105275" cy="3284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1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59467" y="2857998"/>
            <a:ext cx="4104583" cy="158334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679950" y="1131888"/>
            <a:ext cx="4105275" cy="33094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24"/>
          </p:nvPr>
        </p:nvSpPr>
        <p:spPr>
          <a:xfrm>
            <a:off x="358775" y="1131888"/>
            <a:ext cx="4105275" cy="158323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81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objects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8490"/>
            <a:ext cx="8426450" cy="670523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58775" y="1131888"/>
            <a:ext cx="4716000" cy="331207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7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object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059945" y="1131888"/>
            <a:ext cx="4715755" cy="999418"/>
          </a:xfrm>
        </p:spPr>
        <p:txBody>
          <a:bodyPr>
            <a:noAutofit/>
          </a:bodyPr>
          <a:lstStyle>
            <a:lvl1pPr>
              <a:buFontTx/>
              <a:buNone/>
              <a:defRPr/>
            </a:lvl1pPr>
            <a:lvl2pPr marL="0" indent="0">
              <a:buFontTx/>
              <a:buNone/>
              <a:defRPr b="0" i="0">
                <a:latin typeface="Kaspersky Sans" panose="020B0503050101040103" pitchFamily="34" charset="0"/>
              </a:defRPr>
            </a:lvl2pPr>
            <a:lvl3pPr marL="227785" indent="0">
              <a:buFontTx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059700" y="2162562"/>
            <a:ext cx="4716000" cy="22813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2000"/>
              </a:spcAft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3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6242"/>
            <a:ext cx="8426450" cy="672771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58775" y="1131888"/>
            <a:ext cx="3313503" cy="1220390"/>
          </a:xfr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spcBef>
                <a:spcPts val="300"/>
              </a:spcBef>
              <a:spcAft>
                <a:spcPts val="300"/>
              </a:spcAft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4104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ject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58775" y="1562039"/>
            <a:ext cx="8426450" cy="2881919"/>
          </a:xfrm>
        </p:spPr>
        <p:txBody>
          <a:bodyPr>
            <a:noAutofit/>
          </a:bodyPr>
          <a:lstStyle>
            <a:lvl1pPr marL="227013" indent="-227013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227787" indent="-227787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58775" y="1131888"/>
            <a:ext cx="8426449" cy="430151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6915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4"/>
          </p:nvPr>
        </p:nvSpPr>
        <p:spPr>
          <a:xfrm>
            <a:off x="358775" y="1131888"/>
            <a:ext cx="4105275" cy="3312070"/>
          </a:xfrm>
        </p:spPr>
        <p:txBody>
          <a:bodyPr>
            <a:noAutofit/>
          </a:bodyPr>
          <a:lstStyle>
            <a:lvl1pPr marL="228600" indent="-22860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5"/>
          </p:nvPr>
        </p:nvSpPr>
        <p:spPr>
          <a:xfrm>
            <a:off x="4679950" y="1131888"/>
            <a:ext cx="4105275" cy="3312070"/>
          </a:xfrm>
        </p:spPr>
        <p:txBody>
          <a:bodyPr>
            <a:noAutofit/>
          </a:bodyPr>
          <a:lstStyle>
            <a:lvl1pPr marL="228600" indent="-22860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8490"/>
            <a:ext cx="8426450" cy="670523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463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 two columns with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358775" y="1131888"/>
            <a:ext cx="4105275" cy="3312070"/>
          </a:xfr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4679950" y="1131888"/>
            <a:ext cx="4105274" cy="3312070"/>
          </a:xfr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5412" y="3975906"/>
            <a:ext cx="3672000" cy="296265"/>
          </a:xfrm>
          <a:solidFill>
            <a:srgbClr val="FFFFFF">
              <a:alpha val="80000"/>
            </a:srgbClr>
          </a:solidFill>
        </p:spPr>
        <p:txBody>
          <a:bodyPr lIns="90000" tIns="32400" bIns="3240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Light" pitchFamily="34" charset="-52"/>
              </a:defRPr>
            </a:lvl1pPr>
            <a:lvl2pPr>
              <a:defRPr sz="1500">
                <a:solidFill>
                  <a:schemeClr val="accent1"/>
                </a:solidFill>
                <a:latin typeface="+mn-lt"/>
              </a:defRPr>
            </a:lvl2pPr>
            <a:lvl3pPr>
              <a:defRPr sz="1500">
                <a:solidFill>
                  <a:schemeClr val="accent1"/>
                </a:solidFill>
                <a:latin typeface="+mn-lt"/>
              </a:defRPr>
            </a:lvl3pPr>
            <a:lvl4pPr>
              <a:defRPr sz="1500">
                <a:solidFill>
                  <a:schemeClr val="accent1"/>
                </a:solidFill>
                <a:latin typeface="+mn-lt"/>
              </a:defRPr>
            </a:lvl4pPr>
            <a:lvl5pPr>
              <a:defRPr sz="15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4896587" y="3975906"/>
            <a:ext cx="3672000" cy="296265"/>
          </a:xfrm>
          <a:solidFill>
            <a:srgbClr val="FFFFFF">
              <a:alpha val="80000"/>
            </a:srgbClr>
          </a:solidFill>
        </p:spPr>
        <p:txBody>
          <a:bodyPr lIns="90000" tIns="32400" bIns="3240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Light" pitchFamily="34" charset="-52"/>
              </a:defRPr>
            </a:lvl1pPr>
            <a:lvl2pPr>
              <a:defRPr sz="1500">
                <a:solidFill>
                  <a:schemeClr val="accent1"/>
                </a:solidFill>
                <a:latin typeface="+mn-lt"/>
              </a:defRPr>
            </a:lvl2pPr>
            <a:lvl3pPr>
              <a:defRPr sz="1500">
                <a:solidFill>
                  <a:schemeClr val="accent1"/>
                </a:solidFill>
                <a:latin typeface="+mn-lt"/>
              </a:defRPr>
            </a:lvl3pPr>
            <a:lvl4pPr>
              <a:defRPr sz="1500">
                <a:solidFill>
                  <a:schemeClr val="accent1"/>
                </a:solidFill>
                <a:latin typeface="+mn-lt"/>
              </a:defRPr>
            </a:lvl4pPr>
            <a:lvl5pPr>
              <a:defRPr sz="15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8490"/>
            <a:ext cx="8426450" cy="670523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88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ob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55600" y="1131888"/>
            <a:ext cx="2740025" cy="3312070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6758"/>
            <a:ext cx="8426449" cy="675429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3311525" y="1131888"/>
            <a:ext cx="5473699" cy="3312070"/>
          </a:xfrm>
        </p:spPr>
        <p:txBody>
          <a:bodyPr>
            <a:noAutofit/>
          </a:bodyPr>
          <a:lstStyle>
            <a:lvl1pPr marL="227013" indent="-227013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116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6759"/>
            <a:ext cx="8426450" cy="672254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357441" y="1130401"/>
            <a:ext cx="8426450" cy="3241550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</p:txBody>
      </p:sp>
    </p:spTree>
    <p:extLst>
      <p:ext uri="{BB962C8B-B14F-4D97-AF65-F5344CB8AC3E}">
        <p14:creationId xmlns:p14="http://schemas.microsoft.com/office/powerpoint/2010/main" val="2937547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48375" y="1131888"/>
            <a:ext cx="2736850" cy="3312070"/>
          </a:xfr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358775" y="1131888"/>
            <a:ext cx="5473699" cy="3312070"/>
          </a:xfrm>
        </p:spPr>
        <p:txBody>
          <a:bodyPr>
            <a:noAutofit/>
          </a:bodyPr>
          <a:lstStyle>
            <a:lvl1pPr marL="227013" indent="-227013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8490"/>
            <a:ext cx="8426450" cy="670523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2195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+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57189" y="1131889"/>
            <a:ext cx="2773362" cy="1583828"/>
          </a:xfr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57189" y="2859782"/>
            <a:ext cx="2773362" cy="1583828"/>
          </a:xfr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6760"/>
            <a:ext cx="8426450" cy="672254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311525" y="1131888"/>
            <a:ext cx="5473699" cy="15834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3311525" y="2860166"/>
            <a:ext cx="5473699" cy="15834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249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38513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3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FC84-B2BF-4973-BCE5-E84E22EFEFD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52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7987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61292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362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87802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07B5-3FAA-48E0-8AD0-6D7CBCDA8954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58775" y="1131590"/>
            <a:ext cx="8426450" cy="327058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  <a:latin typeface="Kaspersky Sans Light" pitchFamily="34" charset="-52"/>
              </a:defRPr>
            </a:lvl4pPr>
            <a:lvl5pPr>
              <a:defRPr sz="1200">
                <a:solidFill>
                  <a:schemeClr val="bg1"/>
                </a:solidFill>
                <a:latin typeface="Kaspersky Sans Light" pitchFamily="34" charset="-5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40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400" y="1131888"/>
            <a:ext cx="4107650" cy="3240062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058" y="1131888"/>
            <a:ext cx="4107650" cy="3240062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614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58775" y="1131888"/>
            <a:ext cx="4105275" cy="3276066"/>
          </a:xfrm>
        </p:spPr>
        <p:txBody>
          <a:bodyPr>
            <a:noAutofit/>
          </a:bodyPr>
          <a:lstStyle>
            <a:lvl1pPr marL="225425" indent="-225425"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63058" y="1131888"/>
            <a:ext cx="4107650" cy="3276066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40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55601" y="1131888"/>
            <a:ext cx="4104000" cy="327606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679950" y="1131888"/>
            <a:ext cx="4104000" cy="3276066"/>
          </a:xfrm>
        </p:spPr>
        <p:txBody>
          <a:bodyPr>
            <a:noAutofit/>
          </a:bodyPr>
          <a:lstStyle>
            <a:lvl1pPr marL="10857" indent="0"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Font typeface="Arial" pitchFamily="34" charset="0"/>
              <a:buNone/>
              <a:defRPr>
                <a:solidFill>
                  <a:schemeClr val="bg1"/>
                </a:solidFill>
              </a:defRPr>
            </a:lvl3pPr>
            <a:lvl4pPr marL="1371556" indent="0">
              <a:buNone/>
              <a:defRPr/>
            </a:lvl4pPr>
            <a:lvl5pPr marL="182874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8490"/>
            <a:ext cx="8426450" cy="670523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23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85000"/>
              </a:lnSpc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55600" y="1131888"/>
            <a:ext cx="8429625" cy="576262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55600" y="1851025"/>
            <a:ext cx="4108450" cy="2592933"/>
          </a:xfrm>
        </p:spPr>
        <p:txBody>
          <a:bodyPr>
            <a:noAutofit/>
          </a:bodyPr>
          <a:lstStyle>
            <a:lvl1pPr marL="225425" indent="-225425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683843" y="1852850"/>
            <a:ext cx="4108450" cy="2592933"/>
          </a:xfrm>
        </p:spPr>
        <p:txBody>
          <a:bodyPr>
            <a:noAutofit/>
          </a:bodyPr>
          <a:lstStyle>
            <a:lvl1pPr marL="225425" indent="-225425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455572" indent="-227787">
              <a:buSzPct val="9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439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316760"/>
            <a:ext cx="8426450" cy="672254"/>
          </a:xfrm>
        </p:spPr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55600" y="1131889"/>
            <a:ext cx="4108450" cy="1619472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355600" y="2839664"/>
            <a:ext cx="4108450" cy="1619472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4690478" y="1140343"/>
            <a:ext cx="4108450" cy="1619472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690630" y="2839664"/>
            <a:ext cx="4108450" cy="1619472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122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+three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355600" y="1131888"/>
            <a:ext cx="2700338" cy="1317625"/>
          </a:xfrm>
        </p:spPr>
        <p:txBody>
          <a:bodyPr>
            <a:noAutofit/>
          </a:bodyPr>
          <a:lstStyle/>
          <a:p>
            <a:endParaRPr lang="ru-RU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3221038" y="1131888"/>
            <a:ext cx="2700337" cy="1317625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6083831" y="1131888"/>
            <a:ext cx="2700337" cy="1317625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="0" i="0">
                <a:latin typeface="Kaspersky Sans" panose="020B0503050101040103" pitchFamily="34" charset="0"/>
              </a:defRPr>
            </a:lvl1pPr>
          </a:lstStyle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SAS@home</a:t>
            </a:r>
            <a:endParaRPr lang="ru-RU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55600" y="2607754"/>
            <a:ext cx="2700000" cy="2016634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219884" y="2607754"/>
            <a:ext cx="2700000" cy="2016634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084168" y="2617665"/>
            <a:ext cx="2700000" cy="2016634"/>
          </a:xfrm>
        </p:spPr>
        <p:txBody>
          <a:bodyPr>
            <a:no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SzPct val="90000"/>
              <a:buFontTx/>
              <a:buNone/>
              <a:defRPr sz="1400">
                <a:solidFill>
                  <a:schemeClr val="bg1"/>
                </a:solidFill>
                <a:latin typeface="Kaspersky Sans Light" pitchFamily="34" charset="-52"/>
              </a:defRPr>
            </a:lvl1pPr>
            <a:lvl2pPr marL="0" indent="0">
              <a:buSzPct val="90000"/>
              <a:buFontTx/>
              <a:buNone/>
              <a:defRPr sz="1800" b="0" i="0">
                <a:solidFill>
                  <a:schemeClr val="bg1"/>
                </a:solidFill>
                <a:latin typeface="Kaspersky Sans" panose="020B0503050101040103" pitchFamily="34" charset="0"/>
              </a:defRPr>
            </a:lvl2pPr>
            <a:lvl3pPr marL="227785" indent="0">
              <a:buSzPct val="90000"/>
              <a:buFontTx/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87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318490"/>
            <a:ext cx="8426450" cy="67052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Headline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131889"/>
            <a:ext cx="8426450" cy="324006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US" dirty="0"/>
              <a:t>First level</a:t>
            </a:r>
            <a:endParaRPr lang="ru-RU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0152" y="4867275"/>
            <a:ext cx="274316" cy="108746"/>
          </a:xfrm>
          <a:prstGeom prst="rect">
            <a:avLst/>
          </a:prstGeom>
        </p:spPr>
        <p:txBody>
          <a:bodyPr vert="horz" wrap="square" lIns="0" tIns="0" rIns="0" bIns="0" anchor="ctr" anchorCtr="0">
            <a:noAutofit/>
          </a:bodyPr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  <a:latin typeface="Kaspersky Sans Light" pitchFamily="34" charset="-52"/>
              </a:defRPr>
            </a:lvl1pPr>
          </a:lstStyle>
          <a:p>
            <a:fld id="{0639123A-F87C-4031-98BC-669B89EDA10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56" y="4890135"/>
            <a:ext cx="1547915" cy="63026"/>
          </a:xfrm>
          <a:prstGeom prst="rect">
            <a:avLst/>
          </a:prstGeom>
        </p:spPr>
        <p:txBody>
          <a:bodyPr vert="horz" wrap="square" lIns="0" tIns="0" rIns="0" bIns="0" anchor="ctr" anchorCtr="0">
            <a:noAutofit/>
          </a:bodyPr>
          <a:lstStyle>
            <a:lvl1pPr>
              <a:defRPr sz="800">
                <a:solidFill>
                  <a:schemeClr val="bg1"/>
                </a:solidFill>
                <a:latin typeface="Kaspersky Sans Light" pitchFamily="34" charset="-52"/>
              </a:defRPr>
            </a:lvl1pPr>
          </a:lstStyle>
          <a:p>
            <a:r>
              <a:rPr lang="en-US"/>
              <a:t>SAS@home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8" cstate="print"/>
          <a:stretch>
            <a:fillRect/>
          </a:stretch>
        </p:blipFill>
        <p:spPr>
          <a:xfrm>
            <a:off x="336617" y="4843944"/>
            <a:ext cx="178943" cy="1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1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4" r:id="rId2"/>
    <p:sldLayoutId id="2147483715" r:id="rId3"/>
    <p:sldLayoutId id="2147483717" r:id="rId4"/>
    <p:sldLayoutId id="2147483718" r:id="rId5"/>
    <p:sldLayoutId id="2147483719" r:id="rId6"/>
    <p:sldLayoutId id="2147483723" r:id="rId7"/>
    <p:sldLayoutId id="2147483724" r:id="rId8"/>
    <p:sldLayoutId id="2147483734" r:id="rId9"/>
    <p:sldLayoutId id="2147483748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6" r:id="rId22"/>
    <p:sldLayoutId id="2147483767" r:id="rId23"/>
    <p:sldLayoutId id="2147483768" r:id="rId24"/>
    <p:sldLayoutId id="2147483769" r:id="rId25"/>
    <p:sldLayoutId id="2147483770" r:id="rId26"/>
  </p:sldLayoutIdLst>
  <p:hf hdr="0" dt="0"/>
  <p:txStyles>
    <p:titleStyle>
      <a:lvl1pPr algn="l" defTabSz="914370" rtl="0" eaLnBrk="1" latinLnBrk="0" hangingPunct="1">
        <a:lnSpc>
          <a:spcPts val="2921"/>
        </a:lnSpc>
        <a:spcBef>
          <a:spcPct val="0"/>
        </a:spcBef>
        <a:buNone/>
        <a:defRPr sz="2800" b="0" i="0" kern="1200" cap="none" baseline="0">
          <a:solidFill>
            <a:schemeClr val="bg1"/>
          </a:solidFill>
          <a:latin typeface="Kaspersky Sans" panose="020B0503050101040103" pitchFamily="34" charset="0"/>
          <a:ea typeface="+mj-ea"/>
          <a:cs typeface="+mj-cs"/>
        </a:defRPr>
      </a:lvl1pPr>
    </p:titleStyle>
    <p:bodyStyle>
      <a:lvl1pPr marL="226800" indent="-226800" algn="l" defTabSz="9143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>
            <a:lumMod val="10000"/>
            <a:lumOff val="90000"/>
          </a:schemeClr>
        </a:buClr>
        <a:buSzPct val="90000"/>
        <a:buFont typeface="Arial" panose="020B0604020202020204" pitchFamily="34" charset="0"/>
        <a:buChar char="•"/>
        <a:defRPr lang="en-US" sz="1400" kern="1200" baseline="0" dirty="0" smtClean="0">
          <a:solidFill>
            <a:schemeClr val="bg1"/>
          </a:solidFill>
          <a:latin typeface="Kaspersky Sans Light" pitchFamily="34" charset="-52"/>
          <a:ea typeface="+mn-ea"/>
          <a:cs typeface="+mn-cs"/>
        </a:defRPr>
      </a:lvl1pPr>
      <a:lvl2pPr marL="0" indent="0" algn="l" defTabSz="9143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100000"/>
        <a:buFont typeface="Arial" panose="020B0604020202020204" pitchFamily="34" charset="0"/>
        <a:buNone/>
        <a:defRPr sz="1800" b="0" i="0" kern="1200" baseline="0">
          <a:solidFill>
            <a:schemeClr val="bg1"/>
          </a:solidFill>
          <a:latin typeface="Kaspersky Sans" panose="020B0503050101040103" pitchFamily="34" charset="0"/>
          <a:ea typeface="+mn-ea"/>
          <a:cs typeface="+mn-cs"/>
        </a:defRPr>
      </a:lvl2pPr>
      <a:lvl3pPr marL="455572" indent="-227787" algn="l" defTabSz="9143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>
            <a:lumMod val="10000"/>
            <a:lumOff val="90000"/>
          </a:schemeClr>
        </a:buClr>
        <a:buFont typeface="Arial" panose="020B0604020202020204" pitchFamily="34" charset="0"/>
        <a:buChar char="•"/>
        <a:defRPr sz="1200" kern="1200" baseline="0">
          <a:solidFill>
            <a:schemeClr val="bg1"/>
          </a:solidFill>
          <a:latin typeface="Kaspersky Sans Light" pitchFamily="34" charset="-52"/>
          <a:ea typeface="+mn-ea"/>
          <a:cs typeface="+mn-cs"/>
        </a:defRPr>
      </a:lvl3pPr>
      <a:lvl4pPr marL="1600149" indent="-228593" algn="l" defTabSz="91437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34" indent="-228593" algn="l" defTabSz="91437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9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4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9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74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5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0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5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1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6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11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6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81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8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4.jpeg"/><Relationship Id="rId11" Type="http://schemas.openxmlformats.org/officeDocument/2006/relationships/image" Target="../media/image66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nters-forge/mordor/" TargetMode="External"/><Relationship Id="rId3" Type="http://schemas.openxmlformats.org/officeDocument/2006/relationships/hyperlink" Target="https://github.com/Neo23x0/sigma/tree/master/rules/windows/sysmon" TargetMode="External"/><Relationship Id="rId7" Type="http://schemas.openxmlformats.org/officeDocument/2006/relationships/hyperlink" Target="https://www.joesecurity.org/blog/8225577975210857708" TargetMode="External"/><Relationship Id="rId2" Type="http://schemas.openxmlformats.org/officeDocument/2006/relationships/hyperlink" Target="https://github.com/Neo23x0/sigma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pluralsight.com/browse/software-development/python" TargetMode="External"/><Relationship Id="rId5" Type="http://schemas.openxmlformats.org/officeDocument/2006/relationships/hyperlink" Target="https://attack.mitre.org/resources/contribute/" TargetMode="External"/><Relationship Id="rId4" Type="http://schemas.openxmlformats.org/officeDocument/2006/relationships/hyperlink" Target="https://mybinder.org/v2/gh/JohnLaTwC/Shared/master?filepath=notebooks%2FEnvironmental%20Key%20Login.ipynb" TargetMode="External"/><Relationship Id="rId9" Type="http://schemas.openxmlformats.org/officeDocument/2006/relationships/hyperlink" Target="http://blog.joesecurity.org/2019/10/joe-sandbox-sigma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hnlatwc/the-githubification-of-infosec-afbdbfaad1d1" TargetMode="Externa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hyperlink" Target="https://www.blackhat.com/us-18/training/data-breaches-detection-investigation-and-response.html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hyperlink" Target="https://adsecurity.org/wp-content/uploads/2017/11/HIPConf2017-Metcalf-WhenWorldsCollideSecurityinaCloudEnabledEnvironment-Final2.pdf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hyperlink" Target="https://adsecurity.org/wp-content/uploads/2019/04/2019-BSidesCharm-YouMovedtoOffice365NowWhat-Metcalf.pdf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fthack/MailSniper" TargetMode="External"/><Relationship Id="rId13" Type="http://schemas.openxmlformats.org/officeDocument/2006/relationships/hyperlink" Target="https://twitter.com/domchell/status/1126484924184322049" TargetMode="External"/><Relationship Id="rId18" Type="http://schemas.openxmlformats.org/officeDocument/2006/relationships/hyperlink" Target="https://bitbucket.org/grimhacker/office365userenum/src/master/office365userenum.py" TargetMode="External"/><Relationship Id="rId26" Type="http://schemas.openxmlformats.org/officeDocument/2006/relationships/hyperlink" Target="https://docs.microsoft.com/en-us/office365/admin/add-users/about-admin-roles?view=o365-worldwide" TargetMode="External"/><Relationship Id="rId39" Type="http://schemas.openxmlformats.org/officeDocument/2006/relationships/hyperlink" Target="http://h.foofus.net/?p=784" TargetMode="External"/><Relationship Id="rId3" Type="http://schemas.openxmlformats.org/officeDocument/2006/relationships/diagramLayout" Target="../diagrams/layout1.xml"/><Relationship Id="rId21" Type="http://schemas.openxmlformats.org/officeDocument/2006/relationships/hyperlink" Target="https://github.com/sensepost/ruler/wiki/Brute-Force" TargetMode="External"/><Relationship Id="rId34" Type="http://schemas.openxmlformats.org/officeDocument/2006/relationships/hyperlink" Target="https://sensepost.com/blog/2017/outlook-forms-and-shells/" TargetMode="External"/><Relationship Id="rId42" Type="http://schemas.openxmlformats.org/officeDocument/2006/relationships/hyperlink" Target="Invoke-PasswordSprayOWA%20&amp;%20Invoke-PasswordSprayEWS" TargetMode="External"/><Relationship Id="rId7" Type="http://schemas.openxmlformats.org/officeDocument/2006/relationships/hyperlink" Target="https://www.blackhillsinfosec.com/red-teaming-microsoft-part-1-active-directory-leaks-via-azure/" TargetMode="External"/><Relationship Id="rId12" Type="http://schemas.openxmlformats.org/officeDocument/2006/relationships/hyperlink" Target="https://hunter.io/" TargetMode="External"/><Relationship Id="rId17" Type="http://schemas.openxmlformats.org/officeDocument/2006/relationships/hyperlink" Target="https://www.trustedsec.com/2019/05/owning-o365-through-better-brute-forcing/" TargetMode="External"/><Relationship Id="rId25" Type="http://schemas.openxmlformats.org/officeDocument/2006/relationships/hyperlink" Target="https://blogs.technet.microsoft.com/timmcmic/2014/07/28/exchange-and-office-365-mail-forwarding/" TargetMode="External"/><Relationship Id="rId33" Type="http://schemas.openxmlformats.org/officeDocument/2006/relationships/hyperlink" Target="https://sensepost.com/blog/2017/outlook-home-page-another-ruler-vector/" TargetMode="External"/><Relationship Id="rId38" Type="http://schemas.openxmlformats.org/officeDocument/2006/relationships/hyperlink" Target="https://github.com/nyxgeek/lyncsmash/" TargetMode="External"/><Relationship Id="rId46" Type="http://schemas.openxmlformats.org/officeDocument/2006/relationships/hyperlink" Target="https://www.welivesecurity.com/wp-content/uploads/2019/05/ESET-LightNeuron.pdf" TargetMode="External"/><Relationship Id="rId2" Type="http://schemas.openxmlformats.org/officeDocument/2006/relationships/diagramData" Target="../diagrams/data1.xml"/><Relationship Id="rId16" Type="http://schemas.openxmlformats.org/officeDocument/2006/relationships/hyperlink" Target="https://raw.githubusercontent.com/vysecurity/Office365TenantsList/master/tenants.txt" TargetMode="External"/><Relationship Id="rId20" Type="http://schemas.openxmlformats.org/officeDocument/2006/relationships/hyperlink" Target="https://github.com/True-Demon/raindance" TargetMode="External"/><Relationship Id="rId29" Type="http://schemas.openxmlformats.org/officeDocument/2006/relationships/hyperlink" Target="https://labs.mwrinfosecurity.com/blog/tasking-office-365-for-cobalt-strike-c2/" TargetMode="External"/><Relationship Id="rId41" Type="http://schemas.openxmlformats.org/officeDocument/2006/relationships/hyperlink" Target="https://adsecurity.org/wp-content/uploads/2017/07/2017-DEFCON-HackingTheCloud-SteereMetcalf-Final.pdf" TargetMode="Externa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11" Type="http://schemas.openxmlformats.org/officeDocument/2006/relationships/hyperlink" Target="https://grimhacker.com/2017/07/24/office365-activesync-username-enumeration/" TargetMode="External"/><Relationship Id="rId24" Type="http://schemas.openxmlformats.org/officeDocument/2006/relationships/hyperlink" Target="https://www.trustedsec.com/2019/04/next-gen-phishing-leveraging-azure-information-protection/" TargetMode="External"/><Relationship Id="rId32" Type="http://schemas.openxmlformats.org/officeDocument/2006/relationships/hyperlink" Target="https://github.com/chrismaddalena/SharpCloud" TargetMode="External"/><Relationship Id="rId37" Type="http://schemas.openxmlformats.org/officeDocument/2006/relationships/hyperlink" Target="https://www.trustedsec.com/2017/08/attacking-self-hosted-skype-businessmicrosoft-lync-installations/" TargetMode="External"/><Relationship Id="rId40" Type="http://schemas.openxmlformats.org/officeDocument/2006/relationships/hyperlink" Target="https://www.blackhillsinfosec.com/attacking-exchange-with-mailsniper/" TargetMode="External"/><Relationship Id="rId45" Type="http://schemas.openxmlformats.org/officeDocument/2006/relationships/hyperlink" Target="https://github.com/mdsecresearch/LyncSniper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vysecurity/checkO365/blob/master/checkO365.py" TargetMode="External"/><Relationship Id="rId23" Type="http://schemas.openxmlformats.org/officeDocument/2006/relationships/hyperlink" Target="https://github.com/kgretzky/evilginx2" TargetMode="External"/><Relationship Id="rId28" Type="http://schemas.openxmlformats.org/officeDocument/2006/relationships/hyperlink" Target="https://sensepost.com/blog/2016/mapi-over-http-and-mailrule-pwnage/" TargetMode="External"/><Relationship Id="rId36" Type="http://schemas.openxmlformats.org/officeDocument/2006/relationships/hyperlink" Target="https://github.com/mwrlabs/XRulez" TargetMode="External"/><Relationship Id="rId10" Type="http://schemas.openxmlformats.org/officeDocument/2006/relationships/hyperlink" Target="https://www.blackhillsinfosec.com/abusing-exchange-mailbox-permissions-mailsniper/" TargetMode="External"/><Relationship Id="rId19" Type="http://schemas.openxmlformats.org/officeDocument/2006/relationships/hyperlink" Target="https://youtu.be/VHPZ2YU351M?t=998" TargetMode="External"/><Relationship Id="rId31" Type="http://schemas.openxmlformats.org/officeDocument/2006/relationships/hyperlink" Target="https://blog.appriver.com/2018/02/office-365-business-email-compromise-attacks-proliferate" TargetMode="External"/><Relationship Id="rId44" Type="http://schemas.openxmlformats.org/officeDocument/2006/relationships/hyperlink" Target="https://www.mdsec.co.uk/2017/04/penetration-testing-skype-for-business-exploiting-the-missing-lync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github.com/ustayready/CredKing" TargetMode="External"/><Relationship Id="rId14" Type="http://schemas.openxmlformats.org/officeDocument/2006/relationships/hyperlink" Target="https://twitter.com/PyroTek3/status/1126487227712921600" TargetMode="External"/><Relationship Id="rId22" Type="http://schemas.openxmlformats.org/officeDocument/2006/relationships/hyperlink" Target="https://staaldraad.github.io/2017/08/02/o356-phishing-with-oauth/" TargetMode="External"/><Relationship Id="rId27" Type="http://schemas.openxmlformats.org/officeDocument/2006/relationships/hyperlink" Target="https://www.slideshare.net/DouglasBienstock/shmoocon-2019-becs-and-beyond-investigating-and-defending-office-365" TargetMode="External"/><Relationship Id="rId30" Type="http://schemas.openxmlformats.org/officeDocument/2006/relationships/hyperlink" Target="https://twitter.com/matthewdunwoody/status/1091789479512342528" TargetMode="External"/><Relationship Id="rId35" Type="http://schemas.openxmlformats.org/officeDocument/2006/relationships/hyperlink" Target="https://blog.compass-security.com/2018/09/hidden-inbox-rules-in-microsoft-exchange/" TargetMode="External"/><Relationship Id="rId43" Type="http://schemas.openxmlformats.org/officeDocument/2006/relationships/hyperlink" Target="https://github.com/byt3bl33d3r/SprayingToolk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233930-9EB6-4FFF-A9E4-A8F66D26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"/>
            <a:ext cx="9154392" cy="5137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6A28E-344C-446A-A614-1737C57938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69363" y="4867275"/>
            <a:ext cx="274637" cy="109538"/>
          </a:xfrm>
        </p:spPr>
        <p:txBody>
          <a:bodyPr/>
          <a:lstStyle/>
          <a:p>
            <a:fld id="{0639123A-F87C-4031-98BC-669B89EDA100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5" name="TitleSlide">
            <a:extLst>
              <a:ext uri="{FF2B5EF4-FFF2-40B4-BE49-F238E27FC236}">
                <a16:creationId xmlns:a16="http://schemas.microsoft.com/office/drawing/2014/main" id="{62BB74EA-0BDF-42FD-AB9A-8B8590C6EC8C}"/>
              </a:ext>
            </a:extLst>
          </p:cNvPr>
          <p:cNvSpPr txBox="1">
            <a:spLocks/>
          </p:cNvSpPr>
          <p:nvPr/>
        </p:nvSpPr>
        <p:spPr>
          <a:xfrm>
            <a:off x="827584" y="915566"/>
            <a:ext cx="6192688" cy="2160240"/>
          </a:xfrm>
          <a:prstGeom prst="rect">
            <a:avLst/>
          </a:prstGeom>
          <a:noFill/>
        </p:spPr>
        <p:txBody>
          <a:bodyPr/>
          <a:lstStyle>
            <a:lvl1pPr algn="l" defTabSz="914370" rtl="0" eaLnBrk="1" latinLnBrk="0" hangingPunct="1">
              <a:lnSpc>
                <a:spcPts val="2921"/>
              </a:lnSpc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Kaspersky Sans" panose="020B0503050101040103" pitchFamily="34" charset="0"/>
                <a:ea typeface="+mj-ea"/>
                <a:cs typeface="+mj-cs"/>
              </a:defRPr>
            </a:lvl1pPr>
          </a:lstStyle>
          <a:p>
            <a:r>
              <a:rPr lang="en-US" sz="5400"/>
              <a:t>Advan</a:t>
            </a:r>
            <a:r>
              <a:rPr lang="en-US" sz="5400">
                <a:solidFill>
                  <a:srgbClr val="65BDE5"/>
                </a:solidFill>
              </a:rPr>
              <a:t>c</a:t>
            </a:r>
            <a:r>
              <a:rPr lang="en-US" sz="5400"/>
              <a:t>ing InfoSec</a:t>
            </a:r>
            <a:br>
              <a:rPr lang="en-US" sz="5400"/>
            </a:br>
            <a:r>
              <a:rPr lang="en-US" sz="3200"/>
              <a:t>Towards an </a:t>
            </a:r>
            <a:r>
              <a:rPr lang="en-US" sz="3200">
                <a:solidFill>
                  <a:srgbClr val="65BDE5"/>
                </a:solidFill>
              </a:rPr>
              <a:t>O</a:t>
            </a:r>
            <a:r>
              <a:rPr lang="en-US" sz="3200"/>
              <a:t>pen, </a:t>
            </a:r>
            <a:r>
              <a:rPr lang="en-US" sz="3200">
                <a:solidFill>
                  <a:srgbClr val="65BDE5"/>
                </a:solidFill>
              </a:rPr>
              <a:t>S</a:t>
            </a:r>
            <a:r>
              <a:rPr lang="en-US" sz="3200"/>
              <a:t>hareable, Con</a:t>
            </a:r>
            <a:r>
              <a:rPr lang="en-US" sz="3200">
                <a:solidFill>
                  <a:srgbClr val="65BDE5"/>
                </a:solidFill>
              </a:rPr>
              <a:t>t</a:t>
            </a:r>
            <a:r>
              <a:rPr lang="en-US" sz="3200"/>
              <a:t>ributor-Friendly model of speeding </a:t>
            </a:r>
            <a:r>
              <a:rPr lang="en-US" sz="3200">
                <a:solidFill>
                  <a:srgbClr val="65BDE5"/>
                </a:solidFill>
              </a:rPr>
              <a:t>I</a:t>
            </a:r>
            <a:r>
              <a:rPr lang="en-US" sz="3200"/>
              <a:t>nfoSec learni</a:t>
            </a:r>
            <a:r>
              <a:rPr lang="en-US" sz="3200">
                <a:solidFill>
                  <a:srgbClr val="65BDE5"/>
                </a:solidFill>
              </a:rPr>
              <a:t>n</a:t>
            </a:r>
            <a:r>
              <a:rPr lang="en-US" sz="3200"/>
              <a:t>g</a:t>
            </a:r>
            <a:endParaRPr lang="ru-RU" sz="3200" dirty="0"/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C0418D87-DCC7-4550-82D3-755A82761D34}"/>
              </a:ext>
            </a:extLst>
          </p:cNvPr>
          <p:cNvSpPr txBox="1">
            <a:spLocks/>
          </p:cNvSpPr>
          <p:nvPr/>
        </p:nvSpPr>
        <p:spPr>
          <a:xfrm>
            <a:off x="827584" y="3507854"/>
            <a:ext cx="5364596" cy="396044"/>
          </a:xfrm>
          <a:prstGeom prst="rect">
            <a:avLst/>
          </a:prstGeom>
        </p:spPr>
        <p:txBody>
          <a:bodyPr/>
          <a:lstStyle>
            <a:lvl1pPr marL="226800" indent="-226800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10000"/>
                  <a:lumOff val="90000"/>
                </a:schemeClr>
              </a:buClr>
              <a:buSzPct val="90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Kaspersky Sans Light" pitchFamily="34" charset="-52"/>
                <a:ea typeface="+mn-ea"/>
                <a:cs typeface="+mn-cs"/>
              </a:defRPr>
            </a:lvl1pPr>
            <a:lvl2pPr marL="0" indent="0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800" b="0" i="0" kern="1200" baseline="0">
                <a:solidFill>
                  <a:schemeClr val="bg1"/>
                </a:solidFill>
                <a:latin typeface="Kaspersky Sans" panose="020B0503050101040103" pitchFamily="34" charset="0"/>
                <a:ea typeface="+mn-ea"/>
                <a:cs typeface="+mn-cs"/>
              </a:defRPr>
            </a:lvl2pPr>
            <a:lvl3pPr marL="455572" indent="-227787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bg1"/>
                </a:solidFill>
                <a:latin typeface="Kaspersky Sans Light" pitchFamily="34" charset="-52"/>
                <a:ea typeface="+mn-ea"/>
                <a:cs typeface="+mn-cs"/>
              </a:defRPr>
            </a:lvl3pPr>
            <a:lvl4pPr marL="160014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3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1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7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John Lambert, @JohnLaTwC</a:t>
            </a:r>
          </a:p>
          <a:p>
            <a:endParaRPr lang="en-US" sz="160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9AA4A8B-EDF3-4E82-99CE-11BE4D8DB0C2}"/>
              </a:ext>
            </a:extLst>
          </p:cNvPr>
          <p:cNvSpPr txBox="1">
            <a:spLocks/>
          </p:cNvSpPr>
          <p:nvPr/>
        </p:nvSpPr>
        <p:spPr>
          <a:xfrm>
            <a:off x="827584" y="3903898"/>
            <a:ext cx="5364596" cy="432048"/>
          </a:xfrm>
          <a:prstGeom prst="rect">
            <a:avLst/>
          </a:prstGeom>
        </p:spPr>
        <p:txBody>
          <a:bodyPr/>
          <a:lstStyle>
            <a:lvl1pPr marL="226800" indent="-226800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10000"/>
                  <a:lumOff val="90000"/>
                </a:schemeClr>
              </a:buClr>
              <a:buSzPct val="90000"/>
              <a:buFont typeface="Arial" panose="020B0604020202020204" pitchFamily="34" charset="0"/>
              <a:buChar char="•"/>
              <a:defRPr lang="en-US" sz="1400" kern="1200" baseline="0" dirty="0" smtClean="0">
                <a:solidFill>
                  <a:schemeClr val="bg1"/>
                </a:solidFill>
                <a:latin typeface="Kaspersky Sans Light" pitchFamily="34" charset="-52"/>
                <a:ea typeface="+mn-ea"/>
                <a:cs typeface="+mn-cs"/>
              </a:defRPr>
            </a:lvl1pPr>
            <a:lvl2pPr marL="0" indent="0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None/>
              <a:defRPr sz="1800" b="0" i="0" kern="1200" baseline="0">
                <a:solidFill>
                  <a:schemeClr val="bg1"/>
                </a:solidFill>
                <a:latin typeface="Kaspersky Sans" panose="020B0503050101040103" pitchFamily="34" charset="0"/>
                <a:ea typeface="+mn-ea"/>
                <a:cs typeface="+mn-cs"/>
              </a:defRPr>
            </a:lvl2pPr>
            <a:lvl3pPr marL="455572" indent="-227787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bg1"/>
                </a:solidFill>
                <a:latin typeface="Kaspersky Sans Light" pitchFamily="34" charset="-52"/>
                <a:ea typeface="+mn-ea"/>
                <a:cs typeface="+mn-cs"/>
              </a:defRPr>
            </a:lvl3pPr>
            <a:lvl4pPr marL="160014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3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1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7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Microsoft Threat Intelligence 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464677-008B-43AA-9E1D-FACAFA35495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1F21"/>
              </a:clrFrom>
              <a:clrTo>
                <a:srgbClr val="1F1F2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71" y="4635488"/>
            <a:ext cx="1479626" cy="4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788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A6F8-A0A5-44EF-8BD9-BE6CC18F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</a:t>
            </a:r>
            <a:r>
              <a:rPr lang="en-US"/>
              <a:t>CK Additions </a:t>
            </a:r>
            <a:r>
              <a:rPr lang="en-US" dirty="0"/>
              <a:t>for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BFE3-3AA4-49D6-B9CD-2A6D98AE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7" y="912160"/>
            <a:ext cx="3426593" cy="2955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EECA1-0FC1-45BA-AEBC-1E3B34C60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4779"/>
            <a:ext cx="4234891" cy="1876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9B204-7DB6-47B6-B324-EE151E98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924" y="3041410"/>
            <a:ext cx="4593843" cy="1974062"/>
          </a:xfrm>
          <a:prstGeom prst="rect">
            <a:avLst/>
          </a:prstGeom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F5B2F289-9D05-45C2-B09A-FBB9D532957F}"/>
              </a:ext>
            </a:extLst>
          </p:cNvPr>
          <p:cNvSpPr>
            <a:spLocks/>
          </p:cNvSpPr>
          <p:nvPr/>
        </p:nvSpPr>
        <p:spPr bwMode="auto">
          <a:xfrm rot="9423716" flipH="1">
            <a:off x="2309236" y="1410449"/>
            <a:ext cx="2518907" cy="1390512"/>
          </a:xfrm>
          <a:custGeom>
            <a:avLst/>
            <a:gdLst/>
            <a:ahLst/>
            <a:cxnLst>
              <a:cxn ang="0">
                <a:pos x="29" y="2041"/>
              </a:cxn>
              <a:cxn ang="0">
                <a:pos x="2688" y="536"/>
              </a:cxn>
              <a:cxn ang="0">
                <a:pos x="2851" y="619"/>
              </a:cxn>
              <a:cxn ang="0">
                <a:pos x="2745" y="0"/>
              </a:cxn>
              <a:cxn ang="0">
                <a:pos x="2182" y="440"/>
              </a:cxn>
              <a:cxn ang="0">
                <a:pos x="2365" y="450"/>
              </a:cxn>
              <a:cxn ang="0">
                <a:pos x="0" y="2041"/>
              </a:cxn>
            </a:cxnLst>
            <a:rect l="0" t="0" r="r" b="b"/>
            <a:pathLst>
              <a:path w="2851" h="2041">
                <a:moveTo>
                  <a:pt x="29" y="2041"/>
                </a:moveTo>
                <a:cubicBezTo>
                  <a:pt x="1973" y="2041"/>
                  <a:pt x="2688" y="536"/>
                  <a:pt x="2688" y="536"/>
                </a:cubicBezTo>
                <a:cubicBezTo>
                  <a:pt x="2851" y="619"/>
                  <a:pt x="2851" y="619"/>
                  <a:pt x="2851" y="619"/>
                </a:cubicBezTo>
                <a:cubicBezTo>
                  <a:pt x="2745" y="0"/>
                  <a:pt x="2745" y="0"/>
                  <a:pt x="2745" y="0"/>
                </a:cubicBezTo>
                <a:cubicBezTo>
                  <a:pt x="2400" y="300"/>
                  <a:pt x="2182" y="440"/>
                  <a:pt x="2182" y="440"/>
                </a:cubicBezTo>
                <a:cubicBezTo>
                  <a:pt x="2365" y="450"/>
                  <a:pt x="2365" y="450"/>
                  <a:pt x="2365" y="450"/>
                </a:cubicBezTo>
                <a:cubicBezTo>
                  <a:pt x="2365" y="450"/>
                  <a:pt x="1878" y="1748"/>
                  <a:pt x="0" y="2041"/>
                </a:cubicBezTo>
              </a:path>
            </a:pathLst>
          </a:custGeom>
          <a:solidFill>
            <a:srgbClr val="FFC000"/>
          </a:solidFill>
          <a:ln w="38100">
            <a:solidFill>
              <a:srgbClr val="ED7D31">
                <a:lumMod val="20000"/>
                <a:lumOff val="80000"/>
              </a:srgbClr>
            </a:solidFill>
            <a:round/>
            <a:headEnd/>
            <a:tailEnd/>
          </a:ln>
          <a:effectLst>
            <a:outerShdw blurRad="1524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10755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176" kern="0" dirty="0">
              <a:gradFill>
                <a:gsLst>
                  <a:gs pos="0">
                    <a:srgbClr val="FFFFFF">
                      <a:lumMod val="85000"/>
                      <a:lumOff val="15000"/>
                    </a:srgbClr>
                  </a:gs>
                  <a:gs pos="50000">
                    <a:srgbClr val="FFFFFF">
                      <a:lumMod val="85000"/>
                      <a:lumOff val="15000"/>
                    </a:srgbClr>
                  </a:gs>
                </a:gsLst>
                <a:path path="circle">
                  <a:fillToRect r="100000" b="100000"/>
                </a:path>
              </a:gra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334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Kn</a:t>
            </a:r>
            <a:r>
              <a:rPr lang="en-US" dirty="0">
                <a:solidFill>
                  <a:srgbClr val="65BDE5"/>
                </a:solidFill>
              </a:rPr>
              <a:t>o</a:t>
            </a:r>
            <a:r>
              <a:rPr lang="en-US" dirty="0"/>
              <a:t>w-how</a:t>
            </a:r>
          </a:p>
        </p:txBody>
      </p:sp>
    </p:spTree>
    <p:extLst>
      <p:ext uri="{BB962C8B-B14F-4D97-AF65-F5344CB8AC3E}">
        <p14:creationId xmlns:p14="http://schemas.microsoft.com/office/powerpoint/2010/main" val="15021294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770A4-7A75-45F4-9D0B-E680774E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" y="1209621"/>
            <a:ext cx="3845291" cy="392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654B5-1B7F-401D-B5B9-845E576F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919" y="915566"/>
            <a:ext cx="5090825" cy="4131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A8586CE-9B8A-479B-8170-F302813A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Automating Ad</a:t>
            </a:r>
            <a:r>
              <a:rPr lang="en-US">
                <a:solidFill>
                  <a:srgbClr val="65BDE5"/>
                </a:solidFill>
              </a:rPr>
              <a:t>v</a:t>
            </a:r>
            <a:r>
              <a:rPr lang="en-US"/>
              <a:t>isories</a:t>
            </a:r>
          </a:p>
        </p:txBody>
      </p:sp>
    </p:spTree>
    <p:extLst>
      <p:ext uri="{BB962C8B-B14F-4D97-AF65-F5344CB8AC3E}">
        <p14:creationId xmlns:p14="http://schemas.microsoft.com/office/powerpoint/2010/main" val="14674111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337986" y="218635"/>
            <a:ext cx="2557196" cy="29581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30" y="50556"/>
            <a:ext cx="4792127" cy="51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73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8D290E-B41C-4691-AE8B-777D03DA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5" y="77180"/>
            <a:ext cx="5937672" cy="514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6919-5D09-4CC1-B8FD-3DF4D532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19" y="77179"/>
            <a:ext cx="6052376" cy="5142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F9CB-B7B4-40A4-A96F-357B1376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602" y="156551"/>
            <a:ext cx="5714708" cy="506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9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51296-5EC8-4A9F-B87A-7A1618AD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14C1C-12B5-4315-932A-2B3D03EF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7" y="365"/>
            <a:ext cx="8146547" cy="5142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B80A1-2B36-45CA-A5BD-825F145F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" y="1320"/>
            <a:ext cx="9144000" cy="41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4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896E-6408-41ED-8112-46747A6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Data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C2C8F-83AE-4BFF-8CBB-7BA581B9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728" y="1232783"/>
            <a:ext cx="3900007" cy="3086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702FF-6CAC-4CCE-8A4D-E47201E8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2" y="1395193"/>
            <a:ext cx="3237916" cy="363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EF8B7-AF95-494F-B897-38D653B24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06"/>
          <a:stretch/>
        </p:blipFill>
        <p:spPr>
          <a:xfrm>
            <a:off x="788192" y="1955458"/>
            <a:ext cx="2859394" cy="3086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40B6632A-E080-4917-A908-CAA44300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28" y="1491451"/>
            <a:ext cx="4547763" cy="256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2E3AF5-14A7-4B44-8342-2C63AF48D791}"/>
              </a:ext>
            </a:extLst>
          </p:cNvPr>
          <p:cNvGrpSpPr/>
          <p:nvPr/>
        </p:nvGrpSpPr>
        <p:grpSpPr>
          <a:xfrm>
            <a:off x="174211" y="1273351"/>
            <a:ext cx="8608027" cy="3539192"/>
            <a:chOff x="-373464" y="2049462"/>
            <a:chExt cx="11707515" cy="48135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5DBBA0-4D3C-4AAF-AE6C-7700CBFB4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5709"/>
            <a:stretch/>
          </p:blipFill>
          <p:spPr>
            <a:xfrm>
              <a:off x="-334963" y="2049462"/>
              <a:ext cx="6019800" cy="48135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233B68-BD48-4F81-95D4-1B74CCF8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4837" y="2049462"/>
              <a:ext cx="4953000" cy="25538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2C8F0-065E-491A-9960-425FB0D3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61036" y="4472281"/>
              <a:ext cx="5573015" cy="23907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C9921F-E94F-42B8-9DFF-9FC603AE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73464" y="2049462"/>
              <a:ext cx="1562501" cy="18910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DF4130-7D50-4816-8745-1A42F7EDB5B8}"/>
              </a:ext>
            </a:extLst>
          </p:cNvPr>
          <p:cNvGrpSpPr/>
          <p:nvPr/>
        </p:nvGrpSpPr>
        <p:grpSpPr>
          <a:xfrm>
            <a:off x="153722" y="1181568"/>
            <a:ext cx="8773992" cy="3874934"/>
            <a:chOff x="503237" y="1724346"/>
            <a:chExt cx="11933238" cy="527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FE1B59-8D0B-42C4-B38A-2F966BCE97AA}"/>
                </a:ext>
              </a:extLst>
            </p:cNvPr>
            <p:cNvSpPr/>
            <p:nvPr/>
          </p:nvSpPr>
          <p:spPr>
            <a:xfrm>
              <a:off x="503237" y="1724346"/>
              <a:ext cx="11933238" cy="5270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4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C8B4B2-FDAA-4530-AB28-CF3A2E73FB8B}"/>
                </a:ext>
              </a:extLst>
            </p:cNvPr>
            <p:cNvGrpSpPr/>
            <p:nvPr/>
          </p:nvGrpSpPr>
          <p:grpSpPr>
            <a:xfrm>
              <a:off x="655637" y="1841823"/>
              <a:ext cx="10904491" cy="4906451"/>
              <a:chOff x="655637" y="1841823"/>
              <a:chExt cx="10904491" cy="490645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58CDD42-C01C-45A1-AFC4-EBEF24554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637" y="1841823"/>
                <a:ext cx="8686800" cy="4656969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6FAAAE95-4D23-4FA6-8943-7EE61CBE4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4328" y="3573462"/>
                <a:ext cx="4495800" cy="3174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21989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</a:t>
            </a:r>
            <a:r>
              <a:rPr lang="en-US" dirty="0">
                <a:solidFill>
                  <a:srgbClr val="65BDE5"/>
                </a:solidFill>
              </a:rPr>
              <a:t>e</a:t>
            </a:r>
            <a:r>
              <a:rPr lang="en-US" dirty="0"/>
              <a:t>atable Analysi</a:t>
            </a:r>
            <a:r>
              <a:rPr lang="en-US" dirty="0">
                <a:solidFill>
                  <a:srgbClr val="65BDE5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4EF71-AFA3-4347-9020-2C3066074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2"/>
          <a:stretch/>
        </p:blipFill>
        <p:spPr>
          <a:xfrm>
            <a:off x="3339416" y="938668"/>
            <a:ext cx="5290106" cy="3771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54237A-B1D5-45E7-A9FE-CE0CE6202B82}"/>
              </a:ext>
            </a:extLst>
          </p:cNvPr>
          <p:cNvSpPr/>
          <p:nvPr/>
        </p:nvSpPr>
        <p:spPr bwMode="auto">
          <a:xfrm>
            <a:off x="4908159" y="1275460"/>
            <a:ext cx="3641726" cy="1128211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6B2D9-2D0A-4777-B2AC-EBC416D53C3D}"/>
              </a:ext>
            </a:extLst>
          </p:cNvPr>
          <p:cNvSpPr/>
          <p:nvPr/>
        </p:nvSpPr>
        <p:spPr bwMode="auto">
          <a:xfrm>
            <a:off x="4934044" y="2464496"/>
            <a:ext cx="3615841" cy="2291963"/>
          </a:xfrm>
          <a:prstGeom prst="rect">
            <a:avLst/>
          </a:prstGeom>
          <a:noFill/>
          <a:ln w="57150">
            <a:solidFill>
              <a:srgbClr val="92D050"/>
            </a:solidFill>
            <a:headEnd type="none" w="med" len="med"/>
            <a:tailEnd type="none" w="med" len="me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B2A4F-4E84-4EDD-AB0D-DC848699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15B75-A58B-4517-82C7-F5782E52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2122"/>
            <a:ext cx="3249538" cy="4000891"/>
          </a:xfrm>
        </p:spPr>
        <p:txBody>
          <a:bodyPr/>
          <a:lstStyle/>
          <a:p>
            <a:r>
              <a:rPr lang="en-US" sz="1800" dirty="0"/>
              <a:t>Vibrant ecosystem</a:t>
            </a:r>
          </a:p>
          <a:p>
            <a:r>
              <a:rPr lang="en-US" sz="1800" dirty="0"/>
              <a:t>2.6 million notebooks on GitHub</a:t>
            </a:r>
          </a:p>
          <a:p>
            <a:r>
              <a:rPr lang="en-US" sz="1800" dirty="0"/>
              <a:t>Local and Cloud supported:</a:t>
            </a:r>
          </a:p>
          <a:p>
            <a:pPr marL="627022" lvl="2" indent="-171450"/>
            <a:r>
              <a:rPr lang="en-US" sz="1800" dirty="0"/>
              <a:t>Azure Sentinel</a:t>
            </a:r>
          </a:p>
          <a:p>
            <a:pPr marL="627022" lvl="2" indent="-171450"/>
            <a:r>
              <a:rPr lang="en-US" sz="1800" dirty="0"/>
              <a:t>Azure Notebooks</a:t>
            </a:r>
          </a:p>
          <a:p>
            <a:pPr marL="627022" lvl="2" indent="-171450"/>
            <a:r>
              <a:rPr lang="en-US" sz="1800" dirty="0"/>
              <a:t>AWS </a:t>
            </a:r>
            <a:r>
              <a:rPr lang="en-US" sz="1800" dirty="0" err="1"/>
              <a:t>SageMaker</a:t>
            </a:r>
            <a:r>
              <a:rPr lang="en-US" sz="1800" dirty="0"/>
              <a:t> </a:t>
            </a:r>
          </a:p>
          <a:p>
            <a:pPr marL="627022" lvl="2" indent="-171450"/>
            <a:r>
              <a:rPr lang="en-US" sz="1800" dirty="0"/>
              <a:t>Google Data Lab</a:t>
            </a:r>
          </a:p>
          <a:p>
            <a:r>
              <a:rPr lang="en-US" sz="1800" dirty="0"/>
              <a:t>Shareable</a:t>
            </a:r>
          </a:p>
          <a:p>
            <a:r>
              <a:rPr lang="en-US" sz="1800" dirty="0"/>
              <a:t>Re-runnable</a:t>
            </a:r>
          </a:p>
          <a:p>
            <a:r>
              <a:rPr lang="en-US" sz="1800" dirty="0"/>
              <a:t>Extensible</a:t>
            </a:r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62922891-1B1F-436E-A910-C393714B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14" y="446639"/>
            <a:ext cx="4701677" cy="425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FF596-0FAD-4FDF-9212-C4872FE050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sz="3200"/>
              <a:t>If you want to go fast, go alone</a:t>
            </a:r>
            <a:br>
              <a:rPr lang="en-US" sz="3200"/>
            </a:br>
            <a:br>
              <a:rPr lang="en-US" sz="1600"/>
            </a:br>
            <a:r>
              <a:rPr lang="en-US" sz="3200"/>
              <a:t>If you want to go far, go together</a:t>
            </a:r>
            <a:br>
              <a:rPr lang="en-US" sz="3200"/>
            </a:br>
            <a:br>
              <a:rPr lang="en-US" sz="3200"/>
            </a:br>
            <a:r>
              <a:rPr lang="en-US" sz="1100"/>
              <a:t>African Proverb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C430C-2740-4A05-8117-E439C9A7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" y="1260549"/>
            <a:ext cx="4653703" cy="3100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03461-A53A-445A-ABE9-C8BBC983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35" y="1287691"/>
            <a:ext cx="3936109" cy="3867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2A8D3-79C3-4BEC-A169-117E48FF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MSTIC Open Source Python Tools -  #MSTICPy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6F8D942-B595-4892-96C0-B1FE0057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" y="1199304"/>
            <a:ext cx="5230484" cy="380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12819-4F4B-4B96-828D-966223FA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68" y="1254713"/>
            <a:ext cx="3830415" cy="3614618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B6B7947-07C0-4851-B6ED-FED90F01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96" y="1245375"/>
            <a:ext cx="6817854" cy="290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07790-6AF6-4083-B337-A35DC78AD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413" y="1199304"/>
            <a:ext cx="5878795" cy="36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22FD7-2A47-4FC0-85FD-7C232041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Notebooks</a:t>
            </a:r>
          </a:p>
        </p:txBody>
      </p:sp>
      <p:pic>
        <p:nvPicPr>
          <p:cNvPr id="2050" name="Picture 2" descr="https://cdn-images-1.medium.com/max/1260/0*QLer52L9p-T72bGW">
            <a:extLst>
              <a:ext uri="{FF2B5EF4-FFF2-40B4-BE49-F238E27FC236}">
                <a16:creationId xmlns:a16="http://schemas.microsoft.com/office/drawing/2014/main" id="{7318EC18-7440-4268-88C9-7B9A26F8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0" y="1003007"/>
            <a:ext cx="8181681" cy="40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834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Promoting </a:t>
            </a:r>
            <a:r>
              <a:rPr lang="en-US">
                <a:solidFill>
                  <a:schemeClr val="tx1"/>
                </a:solidFill>
              </a:rPr>
              <a:t>Communit</a:t>
            </a:r>
            <a:r>
              <a:rPr lang="en-US">
                <a:solidFill>
                  <a:srgbClr val="65BDE5"/>
                </a:solidFill>
              </a:rPr>
              <a:t>y</a:t>
            </a:r>
            <a:endParaRPr lang="en-US" dirty="0">
              <a:solidFill>
                <a:srgbClr val="65B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378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0FBDD-50FF-4CE0-BE13-086C3A2C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5" y="1154911"/>
            <a:ext cx="2945241" cy="351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98197-FE6A-4066-898D-71A88C2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726" y="1154911"/>
            <a:ext cx="4669017" cy="3566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19303-D042-4326-9875-E178F822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628" y="1205174"/>
            <a:ext cx="4118724" cy="3512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99F7A-2E95-44F7-97CB-07D97656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413655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F2155D-2A85-4C9B-8435-7F419697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2" y="365"/>
            <a:ext cx="4781118" cy="494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5A035-C783-4950-8EEF-12A3A20C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06583"/>
            <a:ext cx="2996040" cy="27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191C-8105-4083-BB16-146284919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869" y="106583"/>
            <a:ext cx="3942510" cy="45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107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E584-E7B5-46C6-870F-940EE4FA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Githubification</a:t>
            </a:r>
            <a:r>
              <a:rPr lang="en-US" dirty="0"/>
              <a:t>” of Infosec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0E22B-8315-40D9-880B-EDBC29BBE2CA}"/>
              </a:ext>
            </a:extLst>
          </p:cNvPr>
          <p:cNvGrpSpPr/>
          <p:nvPr/>
        </p:nvGrpSpPr>
        <p:grpSpPr>
          <a:xfrm>
            <a:off x="5414331" y="904430"/>
            <a:ext cx="3670188" cy="1249530"/>
            <a:chOff x="7127651" y="1381118"/>
            <a:chExt cx="4894279" cy="16662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7F75A-994D-43F4-8A61-D40DBA5050EE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F424D9-A0DB-4CD2-984B-14208B61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BDD0DF-D25D-4174-A166-128703F7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Plus Sign 10">
                <a:extLst>
                  <a:ext uri="{FF2B5EF4-FFF2-40B4-BE49-F238E27FC236}">
                    <a16:creationId xmlns:a16="http://schemas.microsoft.com/office/drawing/2014/main" id="{2A03D3BF-5BF5-45FA-BB03-63ED62ED4D59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  <a:solidFill>
                <a:srgbClr val="29DEE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39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8EDA8E-8B63-4DED-8C1B-8458D1FC80BA}"/>
                </a:ext>
              </a:extLst>
            </p:cNvPr>
            <p:cNvSpPr/>
            <p:nvPr/>
          </p:nvSpPr>
          <p:spPr>
            <a:xfrm>
              <a:off x="7127651" y="1653398"/>
              <a:ext cx="248491" cy="95402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39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E8492D-95AE-4DE5-9CE6-EF50F95C2649}"/>
              </a:ext>
            </a:extLst>
          </p:cNvPr>
          <p:cNvGrpSpPr/>
          <p:nvPr/>
        </p:nvGrpSpPr>
        <p:grpSpPr>
          <a:xfrm>
            <a:off x="211779" y="1737258"/>
            <a:ext cx="2213318" cy="1404461"/>
            <a:chOff x="510631" y="2290310"/>
            <a:chExt cx="2951509" cy="18728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6729E8-2800-42BC-9414-A032F8D3FA70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72880"/>
              <a:chOff x="-4845576" y="911578"/>
              <a:chExt cx="3314700" cy="254655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901133-DB10-4F4F-92F7-B03B3BC5F5F3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543537F-A9B0-4DF9-B4EB-9C96977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C7C963A-354B-436D-8992-68B42399D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AE3C2FA-EF41-4DD9-8BA1-EEA1C9A6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CD062-7D88-42BB-827D-73B59F4AC859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6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39">
                  <a:defRPr/>
                </a:pP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60548588-7457-4BB7-8E8F-F9E329E392D8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39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D0B1-8095-4580-8C81-BC490697C24F}"/>
              </a:ext>
            </a:extLst>
          </p:cNvPr>
          <p:cNvGrpSpPr/>
          <p:nvPr/>
        </p:nvGrpSpPr>
        <p:grpSpPr>
          <a:xfrm>
            <a:off x="6069814" y="2466984"/>
            <a:ext cx="2780579" cy="1110079"/>
            <a:chOff x="8093369" y="3289291"/>
            <a:chExt cx="3707964" cy="14803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5254A63-363F-408B-9B67-082C59C75F4A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739">
                <a:defRPr/>
              </a:pPr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2A660A-F4CB-4EDF-BF17-0373E593B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" y="3267663"/>
            <a:ext cx="2023272" cy="81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42FD8-4550-4D98-AF89-D9455AE5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990" y="3790947"/>
            <a:ext cx="1364400" cy="1226707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FB3ECEB6-D747-4879-B331-E4B6EE63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20" y="2297145"/>
            <a:ext cx="1447614" cy="28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BA6780-95CE-4346-8F01-6DF5C3449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6139" y="2936967"/>
            <a:ext cx="1250274" cy="5336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D199E6-74B2-4855-9236-B0327CF2B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6333" y="4082264"/>
            <a:ext cx="1579612" cy="533653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53C4F715-13F8-42A4-929D-55C0BAB0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83" y="2759136"/>
            <a:ext cx="769523" cy="2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A6F44F3-1E18-4F32-BA48-2333D5431B4B}"/>
              </a:ext>
            </a:extLst>
          </p:cNvPr>
          <p:cNvSpPr/>
          <p:nvPr/>
        </p:nvSpPr>
        <p:spPr>
          <a:xfrm>
            <a:off x="1366454" y="4233948"/>
            <a:ext cx="5621438" cy="71541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Repeatable</a:t>
            </a:r>
            <a:r>
              <a:rPr kumimoji="0" lang="en-US" sz="2448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48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  <a:endParaRPr kumimoji="0" lang="en-US" sz="2448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C6E70D-30CC-47C4-B735-1B30DB463947}"/>
              </a:ext>
            </a:extLst>
          </p:cNvPr>
          <p:cNvSpPr/>
          <p:nvPr/>
        </p:nvSpPr>
        <p:spPr>
          <a:xfrm>
            <a:off x="3107354" y="1342919"/>
            <a:ext cx="2139638" cy="71541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0D2E03-18D9-4F79-B8C9-59FC47BEBDC3}"/>
              </a:ext>
            </a:extLst>
          </p:cNvPr>
          <p:cNvSpPr/>
          <p:nvPr/>
        </p:nvSpPr>
        <p:spPr>
          <a:xfrm>
            <a:off x="2508766" y="2063502"/>
            <a:ext cx="3336814" cy="71541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Technique 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09F859-2C48-4994-B346-E93E1B3F92DB}"/>
              </a:ext>
            </a:extLst>
          </p:cNvPr>
          <p:cNvSpPr/>
          <p:nvPr/>
        </p:nvSpPr>
        <p:spPr>
          <a:xfrm>
            <a:off x="2065017" y="2785678"/>
            <a:ext cx="4224312" cy="71541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Definitions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F024E0-A2FA-441C-9699-346A4CE960AF}"/>
              </a:ext>
            </a:extLst>
          </p:cNvPr>
          <p:cNvSpPr/>
          <p:nvPr/>
        </p:nvSpPr>
        <p:spPr>
          <a:xfrm>
            <a:off x="1607966" y="3510466"/>
            <a:ext cx="5138415" cy="71541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Product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9204A8-B237-43BE-8524-A1783192BBC0}"/>
              </a:ext>
            </a:extLst>
          </p:cNvPr>
          <p:cNvCxnSpPr>
            <a:cxnSpLocks/>
          </p:cNvCxnSpPr>
          <p:nvPr/>
        </p:nvCxnSpPr>
        <p:spPr>
          <a:xfrm>
            <a:off x="4097504" y="962886"/>
            <a:ext cx="0" cy="4173010"/>
          </a:xfrm>
          <a:prstGeom prst="line">
            <a:avLst/>
          </a:prstGeom>
          <a:ln w="28575">
            <a:solidFill>
              <a:srgbClr val="FFC000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81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0D5-B145-4DE7-A75D-B50D9687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</a:t>
            </a:r>
            <a:r>
              <a:rPr lang="en-US">
                <a:solidFill>
                  <a:srgbClr val="65BDE5"/>
                </a:solidFill>
              </a:rPr>
              <a:t>ar</a:t>
            </a:r>
            <a:r>
              <a:rPr lang="en-US"/>
              <a:t>ted right </a:t>
            </a:r>
            <a:r>
              <a:rPr lang="en-US">
                <a:solidFill>
                  <a:srgbClr val="65BDE5"/>
                </a:solidFill>
              </a:rPr>
              <a:t>a</a:t>
            </a:r>
            <a:r>
              <a:rPr lang="en-US"/>
              <a:t>way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A243DA-4ABD-4CE0-B4F0-E619C26FE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595450"/>
              </p:ext>
            </p:extLst>
          </p:nvPr>
        </p:nvGraphicFramePr>
        <p:xfrm>
          <a:off x="179192" y="875668"/>
          <a:ext cx="8628089" cy="406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560">
                  <a:extLst>
                    <a:ext uri="{9D8B030D-6E8A-4147-A177-3AD203B41FA5}">
                      <a16:colId xmlns:a16="http://schemas.microsoft.com/office/drawing/2014/main" val="753068677"/>
                    </a:ext>
                  </a:extLst>
                </a:gridCol>
                <a:gridCol w="6868529">
                  <a:extLst>
                    <a:ext uri="{9D8B030D-6E8A-4147-A177-3AD203B41FA5}">
                      <a16:colId xmlns:a16="http://schemas.microsoft.com/office/drawing/2014/main" val="3433221327"/>
                    </a:ext>
                  </a:extLst>
                </a:gridCol>
              </a:tblGrid>
              <a:tr h="291338"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bg1"/>
                          </a:solidFill>
                        </a:rPr>
                        <a:t>If you’re a…</a:t>
                      </a:r>
                    </a:p>
                  </a:txBody>
                  <a:tcPr marL="67232" marR="67232" marT="33616" marB="33616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chemeClr val="bg1"/>
                          </a:solidFill>
                        </a:rPr>
                        <a:t>Try to: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2811626504"/>
                  </a:ext>
                </a:extLst>
              </a:tr>
              <a:tr h="87401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Defender</a:t>
                      </a:r>
                    </a:p>
                  </a:txBody>
                  <a:tcPr marL="67232" marR="67232" marT="33616" marB="33616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and apply a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Sigma</a:t>
                      </a: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rule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Contribute a rule back to an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source repository</a:t>
                      </a:r>
                      <a:endParaRPr lang="en-US" sz="13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 out a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Jupyter notebook</a:t>
                      </a: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on mybinder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 an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online</a:t>
                      </a: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course</a:t>
                      </a: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on learning Python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455739499"/>
                  </a:ext>
                </a:extLst>
              </a:tr>
              <a:tr h="67231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Security Product Engineer</a:t>
                      </a:r>
                    </a:p>
                  </a:txBody>
                  <a:tcPr marL="67232" marR="67232" marT="33616" marB="33616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Sigma rules in your product such as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JoeSecurity has done</a:t>
                      </a:r>
                      <a:endParaRPr lang="en-US" sz="13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a notebook that uses data from your product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Python interfaces to your data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1705142326"/>
                  </a:ext>
                </a:extLst>
              </a:tr>
              <a:tr h="87401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Security Researcher</a:t>
                      </a:r>
                    </a:p>
                  </a:txBody>
                  <a:tcPr marL="67232" marR="67232" marT="33616" marB="33616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a notebook demonstrating a technique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Contribute Sigma rules to a repository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new attack techniques or examples to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MITRE ATT&amp;CK</a:t>
                      </a:r>
                      <a:endParaRPr lang="en-US" sz="13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data-sets useful for testing Sigma rules such as the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MORDOR</a:t>
                      </a: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project.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1547298558"/>
                  </a:ext>
                </a:extLst>
              </a:tr>
              <a:tr h="87401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chemeClr val="tx1"/>
                          </a:solidFill>
                        </a:rPr>
                        <a:t>InfoSec Manager</a:t>
                      </a:r>
                    </a:p>
                  </a:txBody>
                  <a:tcPr marL="67232" marR="67232" marT="33616" marB="33616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Ask a team member to research these technologies and share them with the team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Ask peer companies if they have experience with ATT&amp;CK, Sigma, or Jupyter notebooks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 your team members to training on Python or notebooks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your voice as a customer to encourage vendors to support ATT&amp;CK, </a:t>
                      </a:r>
                      <a:r>
                        <a:rPr lang="en-US" sz="13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Sigma</a:t>
                      </a: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Jupyter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3144985811"/>
                  </a:ext>
                </a:extLst>
              </a:tr>
              <a:tr h="470623">
                <a:tc>
                  <a:txBody>
                    <a:bodyPr/>
                    <a:lstStyle/>
                    <a:p>
                      <a:pPr algn="ctr"/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Cyber security organization or CERT</a:t>
                      </a:r>
                      <a:endParaRPr lang="en-US" sz="1300">
                        <a:solidFill>
                          <a:schemeClr val="tx1"/>
                        </a:solidFill>
                      </a:endParaRPr>
                    </a:p>
                  </a:txBody>
                  <a:tcPr marL="67232" marR="67232" marT="33616" marB="33616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advisories with Sigma rules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 MITRE ATT&amp;CK techniques in advice and guidance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395383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712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D1F1-ED6D-45A0-8695-284C1673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EDBA-38F5-47BD-BEAA-58D8228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2122"/>
            <a:ext cx="8740140" cy="950438"/>
          </a:xfrm>
        </p:spPr>
        <p:txBody>
          <a:bodyPr/>
          <a:lstStyle/>
          <a:p>
            <a:r>
              <a:rPr lang="en-US" sz="1600"/>
              <a:t>Blog: </a:t>
            </a:r>
            <a:r>
              <a:rPr lang="en-US" sz="1600">
                <a:hlinkClick r:id="rId2"/>
              </a:rPr>
              <a:t>https://medium.com/@johnlatwc/the-githubification-of-infosec-afbdbfaad1d1</a:t>
            </a:r>
            <a:endParaRPr lang="en-US" sz="1600"/>
          </a:p>
          <a:p>
            <a:r>
              <a:rPr lang="en-US" sz="1600"/>
              <a:t>[RU]: https://habr.com/ru/company/microsoft/blog/487584/</a:t>
            </a:r>
          </a:p>
        </p:txBody>
      </p:sp>
    </p:spTree>
    <p:extLst>
      <p:ext uri="{BB962C8B-B14F-4D97-AF65-F5344CB8AC3E}">
        <p14:creationId xmlns:p14="http://schemas.microsoft.com/office/powerpoint/2010/main" val="346817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279626-6941-4E8C-A126-D4635A9B1F9D}"/>
              </a:ext>
            </a:extLst>
          </p:cNvPr>
          <p:cNvGrpSpPr/>
          <p:nvPr/>
        </p:nvGrpSpPr>
        <p:grpSpPr>
          <a:xfrm>
            <a:off x="6907360" y="267912"/>
            <a:ext cx="1306366" cy="783056"/>
            <a:chOff x="6014519" y="784316"/>
            <a:chExt cx="2261944" cy="14994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43537F-A9B0-4DF9-B4EB-9C96977F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4519" y="784316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7C963A-354B-436D-8992-68B42399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445" y="874427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E3C2FA-EF41-4DD9-8BA1-EEA1C9A6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2976" y="974754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FB3ECEB6-D747-4879-B331-E4B6EE637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699" y="1325631"/>
              <a:ext cx="1968855" cy="387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8118AE-4D11-456E-8CF2-588249E8B742}"/>
              </a:ext>
            </a:extLst>
          </p:cNvPr>
          <p:cNvGrpSpPr/>
          <p:nvPr/>
        </p:nvGrpSpPr>
        <p:grpSpPr>
          <a:xfrm>
            <a:off x="6730953" y="1510370"/>
            <a:ext cx="1848876" cy="783056"/>
            <a:chOff x="9154563" y="2053711"/>
            <a:chExt cx="2514600" cy="10650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563" y="2053711"/>
              <a:ext cx="2514600" cy="1065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3BA6780-95CE-4346-8F01-6DF5C344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1865" y="2691353"/>
              <a:ext cx="1047782" cy="376938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D34A5-8243-42C4-A1C3-28F3DBFC2EDD}"/>
              </a:ext>
            </a:extLst>
          </p:cNvPr>
          <p:cNvSpPr/>
          <p:nvPr/>
        </p:nvSpPr>
        <p:spPr bwMode="auto">
          <a:xfrm>
            <a:off x="313982" y="267912"/>
            <a:ext cx="1607575" cy="7830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GB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Organized Knowledge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AF6ADB-1A7F-4112-AADF-8B24410565EF}"/>
              </a:ext>
            </a:extLst>
          </p:cNvPr>
          <p:cNvSpPr/>
          <p:nvPr/>
        </p:nvSpPr>
        <p:spPr bwMode="auto">
          <a:xfrm>
            <a:off x="313981" y="1510371"/>
            <a:ext cx="1607575" cy="783056"/>
          </a:xfrm>
          <a:prstGeom prst="rect">
            <a:avLst/>
          </a:prstGeom>
          <a:solidFill>
            <a:srgbClr val="00B7C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GB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Executable</a:t>
            </a:r>
          </a:p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GB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Know-how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7B122D-4806-4DD3-8F62-DAC109BE81A4}"/>
              </a:ext>
            </a:extLst>
          </p:cNvPr>
          <p:cNvSpPr/>
          <p:nvPr/>
        </p:nvSpPr>
        <p:spPr bwMode="auto">
          <a:xfrm>
            <a:off x="313981" y="2770390"/>
            <a:ext cx="1607575" cy="7830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GB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Repeatable</a:t>
            </a:r>
          </a:p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GB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8D14D6-2D9D-4E3F-A3F3-0928BFB0A67E}"/>
              </a:ext>
            </a:extLst>
          </p:cNvPr>
          <p:cNvSpPr/>
          <p:nvPr/>
        </p:nvSpPr>
        <p:spPr bwMode="auto">
          <a:xfrm>
            <a:off x="313982" y="4074518"/>
            <a:ext cx="1607575" cy="78305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GB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Promoting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62EDEA-0628-42BB-AD9E-14985CAA00C8}"/>
              </a:ext>
            </a:extLst>
          </p:cNvPr>
          <p:cNvGrpSpPr/>
          <p:nvPr/>
        </p:nvGrpSpPr>
        <p:grpSpPr>
          <a:xfrm>
            <a:off x="7138041" y="2752828"/>
            <a:ext cx="1034701" cy="863585"/>
            <a:chOff x="6191386" y="3497262"/>
            <a:chExt cx="1855680" cy="16684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242FD8-4550-4D98-AF89-D9455AE5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1387" y="3497262"/>
              <a:ext cx="1855679" cy="1668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D199E6-74B2-4855-9236-B0327CF2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91386" y="4538750"/>
              <a:ext cx="1855679" cy="626919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AF50672-6842-4B44-BC98-BEDCF8EAA9DF}"/>
              </a:ext>
            </a:extLst>
          </p:cNvPr>
          <p:cNvSpPr/>
          <p:nvPr/>
        </p:nvSpPr>
        <p:spPr>
          <a:xfrm>
            <a:off x="2139092" y="367363"/>
            <a:ext cx="4570833" cy="703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324" dirty="0">
                <a:solidFill>
                  <a:schemeClr val="bg1"/>
                </a:solidFill>
                <a:latin typeface="medium-content-serif-font"/>
              </a:rPr>
              <a:t>How do understand new techniques and threats as a cohesive whole? How do you avoid each defender having to do this on their own?</a:t>
            </a:r>
            <a:endParaRPr lang="en-GB" sz="1324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D095D3-15FA-4360-8730-CC90E5A80A02}"/>
              </a:ext>
            </a:extLst>
          </p:cNvPr>
          <p:cNvSpPr/>
          <p:nvPr/>
        </p:nvSpPr>
        <p:spPr>
          <a:xfrm>
            <a:off x="2139092" y="1577463"/>
            <a:ext cx="4570833" cy="703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324" dirty="0">
                <a:solidFill>
                  <a:schemeClr val="bg1"/>
                </a:solidFill>
                <a:latin typeface="medium-content-serif-font"/>
              </a:rPr>
              <a:t>How do you translate insight into defensive action? How could you describe a new techniques and threats in a way that it is usable agnostic of environment?</a:t>
            </a:r>
            <a:endParaRPr lang="en-GB" sz="1324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C61BFC-D4E8-4E41-8D60-95FEB4D34B6A}"/>
              </a:ext>
            </a:extLst>
          </p:cNvPr>
          <p:cNvSpPr/>
          <p:nvPr/>
        </p:nvSpPr>
        <p:spPr>
          <a:xfrm>
            <a:off x="2119350" y="2887154"/>
            <a:ext cx="4570833" cy="499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324" dirty="0">
                <a:solidFill>
                  <a:schemeClr val="bg1"/>
                </a:solidFill>
                <a:latin typeface="medium-content-serif-font"/>
              </a:rPr>
              <a:t>How do you make analysis repeatable, explainable and shareable? Can you share analytical expertise?</a:t>
            </a:r>
            <a:endParaRPr lang="en-GB" sz="1324" dirty="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8464E1-F397-4D18-8067-BE3F816E15E8}"/>
              </a:ext>
            </a:extLst>
          </p:cNvPr>
          <p:cNvGrpSpPr/>
          <p:nvPr/>
        </p:nvGrpSpPr>
        <p:grpSpPr>
          <a:xfrm>
            <a:off x="6811491" y="3825780"/>
            <a:ext cx="1759045" cy="1052752"/>
            <a:chOff x="9264100" y="5202830"/>
            <a:chExt cx="2392424" cy="14318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645146-9BF8-4509-B307-61B4D7EC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100" y="5202830"/>
              <a:ext cx="2295524" cy="143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 descr="A close up of a sign&#10;&#10;Description automatically generated">
              <a:extLst>
                <a:ext uri="{FF2B5EF4-FFF2-40B4-BE49-F238E27FC236}">
                  <a16:creationId xmlns:a16="http://schemas.microsoft.com/office/drawing/2014/main" id="{FCEC43E7-C5A4-4641-9BA1-2F072DFC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374" y="5676462"/>
              <a:ext cx="1633993" cy="669937"/>
            </a:xfrm>
            <a:prstGeom prst="rect">
              <a:avLst/>
            </a:prstGeom>
          </p:spPr>
        </p:pic>
        <p:pic>
          <p:nvPicPr>
            <p:cNvPr id="1032" name="Picture 8" descr="OSCD">
              <a:extLst>
                <a:ext uri="{FF2B5EF4-FFF2-40B4-BE49-F238E27FC236}">
                  <a16:creationId xmlns:a16="http://schemas.microsoft.com/office/drawing/2014/main" id="{34513DED-9A6E-4708-AF46-9A0EA8E8B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1673" y="5564436"/>
              <a:ext cx="634851" cy="100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6FD62BF-F970-4A11-906C-C173B7400603}"/>
              </a:ext>
            </a:extLst>
          </p:cNvPr>
          <p:cNvSpPr/>
          <p:nvPr/>
        </p:nvSpPr>
        <p:spPr>
          <a:xfrm>
            <a:off x="2240658" y="4097253"/>
            <a:ext cx="4570833" cy="703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324" dirty="0">
                <a:solidFill>
                  <a:schemeClr val="bg1"/>
                </a:solidFill>
                <a:latin typeface="medium-content-serif-font"/>
              </a:rPr>
              <a:t>All these elements exist because of a community. Technology is needed but learning cannot happen without teaching and teaching is built on contribution. </a:t>
            </a:r>
            <a:endParaRPr lang="en-GB" sz="132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185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</a:t>
            </a:r>
            <a:r>
              <a:rPr lang="en-US" dirty="0">
                <a:solidFill>
                  <a:srgbClr val="65BDE5"/>
                </a:solidFill>
              </a:rPr>
              <a:t>l</a:t>
            </a:r>
            <a:r>
              <a:rPr lang="en-US" dirty="0"/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42" y="914101"/>
            <a:ext cx="7555953" cy="401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170A2-C1BB-4D6A-A5B0-61FB66ED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06" y="1507246"/>
            <a:ext cx="6244589" cy="3040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3A8-4249-4C4B-A6CF-2A88E79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F2A4-B6EE-4197-9C89-B6DA430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" y="143220"/>
            <a:ext cx="9142703" cy="4857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61CC4-9D31-433A-A12C-DE7DF5EA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78" y="146791"/>
            <a:ext cx="2142821" cy="3249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D75A6-CA3A-4DBD-90E1-732CEFBC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72" y="133695"/>
            <a:ext cx="9142703" cy="48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42" y="914101"/>
            <a:ext cx="7555953" cy="401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F80DD-909B-4302-BFF9-48BC0CE69771}"/>
              </a:ext>
            </a:extLst>
          </p:cNvPr>
          <p:cNvSpPr/>
          <p:nvPr/>
        </p:nvSpPr>
        <p:spPr>
          <a:xfrm>
            <a:off x="1659075" y="2130475"/>
            <a:ext cx="5481921" cy="882599"/>
          </a:xfrm>
          <a:prstGeom prst="rect">
            <a:avLst/>
          </a:prstGeom>
          <a:solidFill>
            <a:srgbClr val="FFFFFF"/>
          </a:solidFill>
        </p:spPr>
        <p:txBody>
          <a:bodyPr wrap="none" lIns="67232" tIns="33616" rIns="67232" bIns="33616">
            <a:spAutoFit/>
          </a:bodyPr>
          <a:lstStyle/>
          <a:p>
            <a:pPr algn="ctr"/>
            <a:r>
              <a:rPr lang="en-US" sz="5294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Cloud?</a:t>
            </a:r>
          </a:p>
        </p:txBody>
      </p:sp>
    </p:spTree>
    <p:extLst>
      <p:ext uri="{BB962C8B-B14F-4D97-AF65-F5344CB8AC3E}">
        <p14:creationId xmlns:p14="http://schemas.microsoft.com/office/powerpoint/2010/main" val="181275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0080-56C5-4F3F-8D20-8319CBF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Researcher Interest in O365 Increasing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60A4B-A1C9-4C8B-A32C-868FB6C3096E}"/>
              </a:ext>
            </a:extLst>
          </p:cNvPr>
          <p:cNvGrpSpPr/>
          <p:nvPr/>
        </p:nvGrpSpPr>
        <p:grpSpPr>
          <a:xfrm>
            <a:off x="99673" y="1578235"/>
            <a:ext cx="3318746" cy="1743978"/>
            <a:chOff x="832178" y="4286314"/>
            <a:chExt cx="4425622" cy="23256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159B2A-79CF-472C-9F31-91E07961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578" y="4286314"/>
              <a:ext cx="4273222" cy="19429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82219C-4A7D-40D7-A9F5-F61CE3C81BD6}"/>
                </a:ext>
              </a:extLst>
            </p:cNvPr>
            <p:cNvSpPr/>
            <p:nvPr/>
          </p:nvSpPr>
          <p:spPr>
            <a:xfrm>
              <a:off x="832178" y="6273345"/>
              <a:ext cx="4425622" cy="338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39"/>
              <a:r>
                <a:rPr lang="fr-FR" sz="1050" dirty="0">
                  <a:solidFill>
                    <a:srgbClr val="1A2E3B"/>
                  </a:solidFill>
                  <a:latin typeface="Helvetica Neue"/>
                </a:rPr>
                <a:t>Cloud Post Exploitation Techniques @ </a:t>
              </a:r>
              <a:r>
                <a:rPr lang="fr-FR" sz="1050" dirty="0" err="1">
                  <a:solidFill>
                    <a:srgbClr val="1A2E3B"/>
                  </a:solidFill>
                  <a:latin typeface="Helvetica Neue"/>
                </a:rPr>
                <a:t>Infiltrate</a:t>
              </a:r>
              <a:r>
                <a:rPr lang="fr-FR" sz="1050" dirty="0">
                  <a:solidFill>
                    <a:srgbClr val="1A2E3B"/>
                  </a:solidFill>
                  <a:latin typeface="Helvetica Neue"/>
                </a:rPr>
                <a:t> 2017</a:t>
              </a:r>
              <a:endParaRPr lang="en-US" sz="10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ED03-DA79-4FAA-8B23-C81248C7D902}"/>
              </a:ext>
            </a:extLst>
          </p:cNvPr>
          <p:cNvGrpSpPr/>
          <p:nvPr/>
        </p:nvGrpSpPr>
        <p:grpSpPr>
          <a:xfrm>
            <a:off x="171582" y="1908444"/>
            <a:ext cx="2980902" cy="1915644"/>
            <a:chOff x="7245349" y="1441066"/>
            <a:chExt cx="3975100" cy="25545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35DEE9-D6B4-4B25-80E0-AA8E92D26B82}"/>
                </a:ext>
              </a:extLst>
            </p:cNvPr>
            <p:cNvSpPr/>
            <p:nvPr/>
          </p:nvSpPr>
          <p:spPr>
            <a:xfrm>
              <a:off x="7245349" y="3626235"/>
              <a:ext cx="3975100" cy="369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39" fontAlgn="base"/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“DEF CON 25 (2017) – Hacking the Cloud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D786F-A3F1-4267-B506-F642725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912" y="1441066"/>
              <a:ext cx="3873975" cy="2185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B6FFE-0098-4A13-9648-880DC9BE67AF}"/>
              </a:ext>
            </a:extLst>
          </p:cNvPr>
          <p:cNvGrpSpPr/>
          <p:nvPr/>
        </p:nvGrpSpPr>
        <p:grpSpPr>
          <a:xfrm>
            <a:off x="209500" y="2170237"/>
            <a:ext cx="3204462" cy="2050033"/>
            <a:chOff x="810235" y="1501243"/>
            <a:chExt cx="4273222" cy="273376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11F6DA-05A8-40B9-BCF5-87042C5C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35" y="1501243"/>
              <a:ext cx="4273222" cy="2400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EB5D5-A43B-4E55-A5CD-0AF3C538A190}"/>
                </a:ext>
              </a:extLst>
            </p:cNvPr>
            <p:cNvSpPr/>
            <p:nvPr/>
          </p:nvSpPr>
          <p:spPr>
            <a:xfrm>
              <a:off x="1085850" y="3896405"/>
              <a:ext cx="3816351" cy="338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39"/>
              <a:r>
                <a:rPr lang="en-US" sz="1050" dirty="0">
                  <a:solidFill>
                    <a:srgbClr val="660099"/>
                  </a:solidFill>
                  <a:latin typeface="arial" panose="020B0604020202020204" pitchFamily="34" charset="0"/>
                  <a:hlinkClick r:id="rId5"/>
                </a:rPr>
                <a:t>Security in a Cloud-Enabled Environment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F3F11D-6311-4BE0-9512-8D487B7F5F9D}"/>
              </a:ext>
            </a:extLst>
          </p:cNvPr>
          <p:cNvGrpSpPr/>
          <p:nvPr/>
        </p:nvGrpSpPr>
        <p:grpSpPr>
          <a:xfrm>
            <a:off x="131526" y="2586374"/>
            <a:ext cx="2525616" cy="1923281"/>
            <a:chOff x="5689975" y="4277444"/>
            <a:chExt cx="3367966" cy="25647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269959-5C77-4A0C-9B03-C1E47760F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0753"/>
            <a:stretch/>
          </p:blipFill>
          <p:spPr>
            <a:xfrm>
              <a:off x="5764284" y="4277444"/>
              <a:ext cx="3293657" cy="22154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182F94-8214-46EE-8607-A3F69B248438}"/>
                </a:ext>
              </a:extLst>
            </p:cNvPr>
            <p:cNvSpPr/>
            <p:nvPr/>
          </p:nvSpPr>
          <p:spPr>
            <a:xfrm>
              <a:off x="5689975" y="6442018"/>
              <a:ext cx="2367053" cy="400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39"/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hlinkClick r:id="rId7"/>
                </a:rPr>
                <a:t>Blackhat 2018 Training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BBED1-952F-476B-8B41-979D6BBBF0E5}"/>
              </a:ext>
            </a:extLst>
          </p:cNvPr>
          <p:cNvSpPr/>
          <p:nvPr/>
        </p:nvSpPr>
        <p:spPr>
          <a:xfrm>
            <a:off x="1155477" y="1280346"/>
            <a:ext cx="18512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39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Presentations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4A2E9-334F-429E-ADBF-9154286796C5}"/>
              </a:ext>
            </a:extLst>
          </p:cNvPr>
          <p:cNvSpPr/>
          <p:nvPr/>
        </p:nvSpPr>
        <p:spPr>
          <a:xfrm>
            <a:off x="5332304" y="1280346"/>
            <a:ext cx="6918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39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Attacks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5A146-D989-423B-890A-EA27FB73FE8B}"/>
              </a:ext>
            </a:extLst>
          </p:cNvPr>
          <p:cNvGrpSpPr/>
          <p:nvPr/>
        </p:nvGrpSpPr>
        <p:grpSpPr>
          <a:xfrm>
            <a:off x="157070" y="2955999"/>
            <a:ext cx="2919983" cy="1897461"/>
            <a:chOff x="2516829" y="4245043"/>
            <a:chExt cx="3893862" cy="25303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6E4259-FB04-4DCC-996C-BA780302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1468" y="4245043"/>
              <a:ext cx="3839223" cy="2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4AD89D-CC31-475E-BD36-1BE3E0397280}"/>
                </a:ext>
              </a:extLst>
            </p:cNvPr>
            <p:cNvSpPr txBox="1"/>
            <p:nvPr/>
          </p:nvSpPr>
          <p:spPr>
            <a:xfrm>
              <a:off x="2516829" y="6405965"/>
              <a:ext cx="1594862" cy="36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39"/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  <a:hlinkClick r:id="rId9"/>
                </a:rPr>
                <a:t>B-Sides 2019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D88E31B-3170-45D8-ACBD-97EC0A503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5850" y="1280346"/>
            <a:ext cx="2328394" cy="36560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D70ABE-752C-44B5-B5C3-8094FEB3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2152" y="1611487"/>
            <a:ext cx="2157410" cy="2689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B2030F-0583-4C9A-BF25-89CF5256C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7735" y="2016118"/>
            <a:ext cx="3420859" cy="23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8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7CED490-3692-4A53-972C-7FE0FFD9B6C8}"/>
              </a:ext>
            </a:extLst>
          </p:cNvPr>
          <p:cNvGraphicFramePr>
            <a:graphicFrameLocks/>
          </p:cNvGraphicFramePr>
          <p:nvPr/>
        </p:nvGraphicFramePr>
        <p:xfrm>
          <a:off x="580177" y="117429"/>
          <a:ext cx="7718918" cy="904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28F138-E562-4243-BE51-0121B56F2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21467"/>
              </p:ext>
            </p:extLst>
          </p:nvPr>
        </p:nvGraphicFramePr>
        <p:xfrm>
          <a:off x="155853" y="1022176"/>
          <a:ext cx="8143243" cy="3872566"/>
        </p:xfrm>
        <a:graphic>
          <a:graphicData uri="http://schemas.openxmlformats.org/drawingml/2006/table">
            <a:tbl>
              <a:tblPr bandRow="1"/>
              <a:tblGrid>
                <a:gridCol w="624967">
                  <a:extLst>
                    <a:ext uri="{9D8B030D-6E8A-4147-A177-3AD203B41FA5}">
                      <a16:colId xmlns:a16="http://schemas.microsoft.com/office/drawing/2014/main" val="1981524914"/>
                    </a:ext>
                  </a:extLst>
                </a:gridCol>
                <a:gridCol w="1673112">
                  <a:extLst>
                    <a:ext uri="{9D8B030D-6E8A-4147-A177-3AD203B41FA5}">
                      <a16:colId xmlns:a16="http://schemas.microsoft.com/office/drawing/2014/main" val="1258812092"/>
                    </a:ext>
                  </a:extLst>
                </a:gridCol>
                <a:gridCol w="1491003">
                  <a:extLst>
                    <a:ext uri="{9D8B030D-6E8A-4147-A177-3AD203B41FA5}">
                      <a16:colId xmlns:a16="http://schemas.microsoft.com/office/drawing/2014/main" val="1373578492"/>
                    </a:ext>
                  </a:extLst>
                </a:gridCol>
                <a:gridCol w="1531982">
                  <a:extLst>
                    <a:ext uri="{9D8B030D-6E8A-4147-A177-3AD203B41FA5}">
                      <a16:colId xmlns:a16="http://schemas.microsoft.com/office/drawing/2014/main" val="1113752601"/>
                    </a:ext>
                  </a:extLst>
                </a:gridCol>
                <a:gridCol w="1464971">
                  <a:extLst>
                    <a:ext uri="{9D8B030D-6E8A-4147-A177-3AD203B41FA5}">
                      <a16:colId xmlns:a16="http://schemas.microsoft.com/office/drawing/2014/main" val="916926684"/>
                    </a:ext>
                  </a:extLst>
                </a:gridCol>
                <a:gridCol w="1357208">
                  <a:extLst>
                    <a:ext uri="{9D8B030D-6E8A-4147-A177-3AD203B41FA5}">
                      <a16:colId xmlns:a16="http://schemas.microsoft.com/office/drawing/2014/main" val="737636938"/>
                    </a:ext>
                  </a:extLst>
                </a:gridCol>
              </a:tblGrid>
              <a:tr h="579839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AAD</a:t>
                      </a:r>
                    </a:p>
                  </a:txBody>
                  <a:tcPr marL="68570" marR="68570" marT="34285" marB="34285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Dump users and groups with Azure AD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Password Spray: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MailSniper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Password Spray: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CredKing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0498"/>
                  </a:ext>
                </a:extLst>
              </a:tr>
              <a:tr h="143997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O365</a:t>
                      </a:r>
                    </a:p>
                  </a:txBody>
                  <a:tcPr marL="68570" marR="68570" marT="34285" marB="34285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Get Global Address List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MailSniper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Find Open Mailboxes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MailSniper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User account enumeration with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ActiveSync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Harvest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email addresses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Verify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target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is on O365, [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DNS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urls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getuserrealm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Enumerate usernames, 2FA status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via ActiveSync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o365userenum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Role, group, admin enumeration with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Get-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MsolRoleMember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RainDance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Bruteforce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of Autodiscover: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SensePost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Ruler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Phishing for credentials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Phishing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using OAuth app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2FA MITM Phishing: evilginx2 [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Use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AIP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to manage attack campaign</a:t>
                      </a: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Add Mail forwarding rule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Global Admin Account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Delegate Tenant Admin</a:t>
                      </a: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MailSniper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Search Mailbox for credentials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Search for Content with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eDiscovery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Account Takeover: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Add-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MailboxPermission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Pivot to On-Prem host: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SensePost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Ruler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Exchange Tasks for C2: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MWR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Send Internal Email</a:t>
                      </a: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MailSniper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Search Mailbox for content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Search for Content with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eDiscovery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Exfil email using EWS APIs with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PowerShell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Download documents and email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Financial/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wire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fraud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94721"/>
                  </a:ext>
                </a:extLst>
              </a:tr>
              <a:tr h="78814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End Point</a:t>
                      </a:r>
                    </a:p>
                  </a:txBody>
                  <a:tcPr marL="68570" marR="68570" marT="34285" marB="34285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Search host for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credentials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SharpCloud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Persistence through Outlook Home Page: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SensePost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Ruler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Persistence through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 Outlook Form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Create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Hidden Mailbox Rule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tool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97516"/>
                  </a:ext>
                </a:extLst>
              </a:tr>
              <a:tr h="1064604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On-Prem Exchange</a:t>
                      </a:r>
                    </a:p>
                  </a:txBody>
                  <a:tcPr marL="68570" marR="68570" marT="34285" marB="34285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Portal Recon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Enumerate domain accounts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using Skype4B, [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LyncSmash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Enumerate domain accounts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OWA &amp;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Enumerate domain accounts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: OWA: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FindPeople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OWA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version discovery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hlinkClick r:id="rId42" action="ppaction://hlinkfil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Password Spray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using Invoke-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PasswordSprayOWA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, EWS,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Atomizer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Bruteforce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of Autodiscover: 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SensePost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Ruler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dirty="0" err="1">
                          <a:solidFill>
                            <a:schemeClr val="tx1"/>
                          </a:solidFill>
                        </a:rPr>
                        <a:t>PasswordSpray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Lync/S4B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sz="700" dirty="0" err="1">
                          <a:solidFill>
                            <a:schemeClr val="tx1"/>
                          </a:solidFill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LyncSniper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Exchange </a:t>
                      </a:r>
                      <a:r>
                        <a:rPr lang="en-US" sz="700" dirty="0">
                          <a:solidFill>
                            <a:schemeClr val="tx1"/>
                          </a:solidFill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MTA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Search Mailboxes with eDiscovery searches (EXO, Teams, SPO, OD4B, Skype4B)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Delegation</a:t>
                      </a: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18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CDE765-11DB-4800-AB6A-BD85897B2F02}"/>
              </a:ext>
            </a:extLst>
          </p:cNvPr>
          <p:cNvSpPr txBox="1"/>
          <p:nvPr/>
        </p:nvSpPr>
        <p:spPr>
          <a:xfrm>
            <a:off x="5430972" y="4450060"/>
            <a:ext cx="2639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9">
              <a:defRPr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Prepared by @JohnLaTwC, May 2019, 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v1.07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307909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OR" val="powerlexis_panel_for_kaspersky"/>
  <p:tag name="FORMAT" val="widescreen"/>
  <p:tag name="TYPE" val="model"/>
</p:tagLst>
</file>

<file path=ppt/theme/theme1.xml><?xml version="1.0" encoding="utf-8"?>
<a:theme xmlns:a="http://schemas.openxmlformats.org/drawingml/2006/main" name="Main">
  <a:themeElements>
    <a:clrScheme name="Gradation">
      <a:dk1>
        <a:srgbClr val="1C1C1C"/>
      </a:dk1>
      <a:lt1>
        <a:srgbClr val="FFFFFF"/>
      </a:lt1>
      <a:dk2>
        <a:srgbClr val="CDD8D6"/>
      </a:dk2>
      <a:lt2>
        <a:srgbClr val="ED1C24"/>
      </a:lt2>
      <a:accent1>
        <a:srgbClr val="00695D"/>
      </a:accent1>
      <a:accent2>
        <a:srgbClr val="027A7A"/>
      </a:accent2>
      <a:accent3>
        <a:srgbClr val="258D86"/>
      </a:accent3>
      <a:accent4>
        <a:srgbClr val="65A49C"/>
      </a:accent4>
      <a:accent5>
        <a:srgbClr val="92BBB5"/>
      </a:accent5>
      <a:accent6>
        <a:srgbClr val="ADCCC7"/>
      </a:accent6>
      <a:hlink>
        <a:srgbClr val="C9DCDA"/>
      </a:hlink>
      <a:folHlink>
        <a:srgbClr val="E3EDEC"/>
      </a:folHlink>
    </a:clrScheme>
    <a:fontScheme name="Custom 2">
      <a:majorFont>
        <a:latin typeface="Lab Gothic Medium"/>
        <a:ea typeface=""/>
        <a:cs typeface=""/>
      </a:majorFont>
      <a:minorFont>
        <a:latin typeface="Lab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rgbClr val="00826C"/>
          </a:solidFill>
        </a:ln>
      </a:spPr>
      <a:bodyPr rtlCol="0" anchor="ctr"/>
      <a:lstStyle>
        <a:defPPr algn="ctr">
          <a:defRPr sz="12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defTabSz="666750">
          <a:spcBef>
            <a:spcPct val="0"/>
          </a:spcBef>
          <a:defRPr sz="1500" dirty="0">
            <a:solidFill>
              <a:srgbClr val="1C1C1C">
                <a:lumMod val="75000"/>
                <a:lumOff val="25000"/>
              </a:srgb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view xmlns="8a09c138-3bb3-4bc6-a8a7-2afac9fb1b96">https://intranet.kaspersky.com/PublishingImages/Brand_Central/16x9.jpg, </Preview>
    <Link xmlns="8a09c138-3bb3-4bc6-a8a7-2afac9fb1b96">
      <Url xsi:nil="true"/>
      <Description xsi:nil="true"/>
    </Link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86E4E9F030F4399E265B5D2D2EC9A" ma:contentTypeVersion="2" ma:contentTypeDescription="Create a new document." ma:contentTypeScope="" ma:versionID="4091279fccd7624e96e41653ff018ce7">
  <xsd:schema xmlns:xsd="http://www.w3.org/2001/XMLSchema" xmlns:xs="http://www.w3.org/2001/XMLSchema" xmlns:p="http://schemas.microsoft.com/office/2006/metadata/properties" xmlns:ns1="8a09c138-3bb3-4bc6-a8a7-2afac9fb1b96" targetNamespace="http://schemas.microsoft.com/office/2006/metadata/properties" ma:root="true" ma:fieldsID="920cbb75d2dd36b9330eb638bfb0df8f" ns1:_="">
    <xsd:import namespace="8a09c138-3bb3-4bc6-a8a7-2afac9fb1b96"/>
    <xsd:element name="properties">
      <xsd:complexType>
        <xsd:sequence>
          <xsd:element name="documentManagement">
            <xsd:complexType>
              <xsd:all>
                <xsd:element ref="ns1:Preview" minOccurs="0"/>
                <xsd:element ref="ns1: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9c138-3bb3-4bc6-a8a7-2afac9fb1b96" elementFormDefault="qualified">
    <xsd:import namespace="http://schemas.microsoft.com/office/2006/documentManagement/types"/>
    <xsd:import namespace="http://schemas.microsoft.com/office/infopath/2007/PartnerControls"/>
    <xsd:element name="Preview" ma:index="0" nillable="true" ma:displayName="Preview" ma:format="Image" ma:internalName="Preview">
      <xsd:simpleType>
        <xsd:restriction base="dms:Unknown"/>
      </xsd:simpleType>
    </xsd:element>
    <xsd:element name="Link" ma:index="9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684E87-8FA4-4297-8378-8D5D3320CC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35EFE6-ED36-44A8-992E-657AFD707955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a09c138-3bb3-4bc6-a8a7-2afac9fb1b96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5F66CE6-A235-4737-ABB5-528646C788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9c138-3bb3-4bc6-a8a7-2afac9fb1b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8763</TotalTime>
  <Words>870</Words>
  <Application>Microsoft Office PowerPoint</Application>
  <PresentationFormat>On-screen Show (16:9)</PresentationFormat>
  <Paragraphs>146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Kaspersky Sans</vt:lpstr>
      <vt:lpstr>arial</vt:lpstr>
      <vt:lpstr>Calibri</vt:lpstr>
      <vt:lpstr>Kaspersky Sans Light</vt:lpstr>
      <vt:lpstr>Lab Gothic Book</vt:lpstr>
      <vt:lpstr>Segoe UI</vt:lpstr>
      <vt:lpstr>arial</vt:lpstr>
      <vt:lpstr>Helvetica Neue</vt:lpstr>
      <vt:lpstr>medium-content-serif-font</vt:lpstr>
      <vt:lpstr>Main</vt:lpstr>
      <vt:lpstr>PowerPoint Presentation</vt:lpstr>
      <vt:lpstr>PowerPoint Presentation</vt:lpstr>
      <vt:lpstr>PowerPoint Presentation</vt:lpstr>
      <vt:lpstr>Organized Knowledge</vt:lpstr>
      <vt:lpstr>Knowledge</vt:lpstr>
      <vt:lpstr>PowerPoint Presentation</vt:lpstr>
      <vt:lpstr>Knowledge</vt:lpstr>
      <vt:lpstr>Researcher Interest in O365 Increasing</vt:lpstr>
      <vt:lpstr>PowerPoint Presentation</vt:lpstr>
      <vt:lpstr>MITRE ATT&amp;CK Additions for Cloud</vt:lpstr>
      <vt:lpstr>Executable Know-how</vt:lpstr>
      <vt:lpstr>Automating Advisories</vt:lpstr>
      <vt:lpstr>PowerPoint Presentation</vt:lpstr>
      <vt:lpstr>PowerPoint Presentation</vt:lpstr>
      <vt:lpstr>Translation</vt:lpstr>
      <vt:lpstr>Open Source Data Sets</vt:lpstr>
      <vt:lpstr>Repeatable Analysis</vt:lpstr>
      <vt:lpstr> Jupyter</vt:lpstr>
      <vt:lpstr>Jupyter Notebooks</vt:lpstr>
      <vt:lpstr>MSTIC Open Source Python Tools -  #MSTICPy</vt:lpstr>
      <vt:lpstr>Scheduling Notebooks</vt:lpstr>
      <vt:lpstr>Promoting Community</vt:lpstr>
      <vt:lpstr>Community</vt:lpstr>
      <vt:lpstr>PowerPoint Presentation</vt:lpstr>
      <vt:lpstr>“Githubification” of Infosec</vt:lpstr>
      <vt:lpstr>Getting started right away</vt:lpstr>
      <vt:lpstr>Further Resources</vt:lpstr>
    </vt:vector>
  </TitlesOfParts>
  <Manager/>
  <Company>Kaspersky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SAS2020 Presentation</dc:title>
  <dc:subject/>
  <dc:creator>SAS2020</dc:creator>
  <cp:keywords>SAS2020, SAS@home</cp:keywords>
  <dc:description>SAS@home II</dc:description>
  <cp:lastModifiedBy>John Lambert (MSTIC)</cp:lastModifiedBy>
  <cp:revision>776</cp:revision>
  <dcterms:created xsi:type="dcterms:W3CDTF">2013-03-22T11:06:22Z</dcterms:created>
  <dcterms:modified xsi:type="dcterms:W3CDTF">2020-10-08T19:37:00Z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0x010100C1586E4E9F030F4399E265B5D2D2EC9A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2020-10-02T19:32:02Z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6fbdaf70-9a05-43a1-bf44-31ba0559735a</vt:lpwstr>
  </property>
  <property fmtid="{D5CDD505-2E9C-101B-9397-08002B2CF9AE}" pid="9" name="MSIP_Label_f42aa342-8706-4288-bd11-ebb85995028c_ContentBits">
    <vt:lpwstr>0</vt:lpwstr>
  </property>
</Properties>
</file>